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3.xml" ContentType="application/vnd.openxmlformats-officedocument.presentationml.comments+xml"/>
  <Override PartName="/ppt/notesSlides/notesSlide12.xml" ContentType="application/vnd.openxmlformats-officedocument.presentationml.notesSlide+xml"/>
  <Override PartName="/ppt/comments/comment4.xml" ContentType="application/vnd.openxmlformats-officedocument.presentationml.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4" r:id="rId1"/>
    <p:sldMasterId id="2147483656" r:id="rId2"/>
    <p:sldMasterId id="2147483655" r:id="rId3"/>
  </p:sldMasterIdLst>
  <p:notesMasterIdLst>
    <p:notesMasterId r:id="rId52"/>
  </p:notesMasterIdLst>
  <p:handoutMasterIdLst>
    <p:handoutMasterId r:id="rId53"/>
  </p:handoutMasterIdLst>
  <p:sldIdLst>
    <p:sldId id="337" r:id="rId4"/>
    <p:sldId id="390" r:id="rId5"/>
    <p:sldId id="381" r:id="rId6"/>
    <p:sldId id="340" r:id="rId7"/>
    <p:sldId id="342" r:id="rId8"/>
    <p:sldId id="344" r:id="rId9"/>
    <p:sldId id="358" r:id="rId10"/>
    <p:sldId id="345" r:id="rId11"/>
    <p:sldId id="346" r:id="rId12"/>
    <p:sldId id="347" r:id="rId13"/>
    <p:sldId id="348" r:id="rId14"/>
    <p:sldId id="349" r:id="rId15"/>
    <p:sldId id="350" r:id="rId16"/>
    <p:sldId id="351" r:id="rId17"/>
    <p:sldId id="352" r:id="rId18"/>
    <p:sldId id="389" r:id="rId19"/>
    <p:sldId id="317" r:id="rId20"/>
    <p:sldId id="318" r:id="rId21"/>
    <p:sldId id="319" r:id="rId22"/>
    <p:sldId id="287" r:id="rId23"/>
    <p:sldId id="320" r:id="rId24"/>
    <p:sldId id="279" r:id="rId25"/>
    <p:sldId id="305" r:id="rId26"/>
    <p:sldId id="280" r:id="rId27"/>
    <p:sldId id="303" r:id="rId28"/>
    <p:sldId id="357" r:id="rId29"/>
    <p:sldId id="262" r:id="rId30"/>
    <p:sldId id="354" r:id="rId31"/>
    <p:sldId id="263" r:id="rId32"/>
    <p:sldId id="270" r:id="rId33"/>
    <p:sldId id="334" r:id="rId34"/>
    <p:sldId id="301" r:id="rId35"/>
    <p:sldId id="310" r:id="rId36"/>
    <p:sldId id="311" r:id="rId37"/>
    <p:sldId id="312" r:id="rId38"/>
    <p:sldId id="313" r:id="rId39"/>
    <p:sldId id="323" r:id="rId40"/>
    <p:sldId id="314" r:id="rId41"/>
    <p:sldId id="324" r:id="rId42"/>
    <p:sldId id="315" r:id="rId43"/>
    <p:sldId id="369" r:id="rId44"/>
    <p:sldId id="371" r:id="rId45"/>
    <p:sldId id="375" r:id="rId46"/>
    <p:sldId id="269" r:id="rId47"/>
    <p:sldId id="306" r:id="rId48"/>
    <p:sldId id="307" r:id="rId49"/>
    <p:sldId id="325" r:id="rId50"/>
    <p:sldId id="275" r:id="rId51"/>
  </p:sldIdLst>
  <p:sldSz cx="9144000" cy="6858000" type="screen4x3"/>
  <p:notesSz cx="6858000" cy="9144000"/>
  <p:defaultTextStyle>
    <a:defPPr>
      <a:defRPr lang="de-CH"/>
    </a:defPPr>
    <a:lvl1pPr algn="ctr" rtl="0" fontAlgn="base">
      <a:spcBef>
        <a:spcPct val="0"/>
      </a:spcBef>
      <a:spcAft>
        <a:spcPct val="0"/>
      </a:spcAft>
      <a:defRPr sz="1200" kern="1200">
        <a:solidFill>
          <a:schemeClr val="tx1"/>
        </a:solidFill>
        <a:latin typeface="Calibri" charset="0"/>
        <a:ea typeface="ＭＳ Ｐゴシック" charset="0"/>
        <a:cs typeface="ＭＳ Ｐゴシック" charset="0"/>
      </a:defRPr>
    </a:lvl1pPr>
    <a:lvl2pPr marL="457200" algn="ctr" rtl="0" fontAlgn="base">
      <a:spcBef>
        <a:spcPct val="0"/>
      </a:spcBef>
      <a:spcAft>
        <a:spcPct val="0"/>
      </a:spcAft>
      <a:defRPr sz="1200" kern="1200">
        <a:solidFill>
          <a:schemeClr val="tx1"/>
        </a:solidFill>
        <a:latin typeface="Calibri" charset="0"/>
        <a:ea typeface="ＭＳ Ｐゴシック" charset="0"/>
        <a:cs typeface="ＭＳ Ｐゴシック" charset="0"/>
      </a:defRPr>
    </a:lvl2pPr>
    <a:lvl3pPr marL="914400" algn="ctr" rtl="0" fontAlgn="base">
      <a:spcBef>
        <a:spcPct val="0"/>
      </a:spcBef>
      <a:spcAft>
        <a:spcPct val="0"/>
      </a:spcAft>
      <a:defRPr sz="1200" kern="1200">
        <a:solidFill>
          <a:schemeClr val="tx1"/>
        </a:solidFill>
        <a:latin typeface="Calibri" charset="0"/>
        <a:ea typeface="ＭＳ Ｐゴシック" charset="0"/>
        <a:cs typeface="ＭＳ Ｐゴシック" charset="0"/>
      </a:defRPr>
    </a:lvl3pPr>
    <a:lvl4pPr marL="1371600" algn="ctr" rtl="0" fontAlgn="base">
      <a:spcBef>
        <a:spcPct val="0"/>
      </a:spcBef>
      <a:spcAft>
        <a:spcPct val="0"/>
      </a:spcAft>
      <a:defRPr sz="1200" kern="1200">
        <a:solidFill>
          <a:schemeClr val="tx1"/>
        </a:solidFill>
        <a:latin typeface="Calibri" charset="0"/>
        <a:ea typeface="ＭＳ Ｐゴシック" charset="0"/>
        <a:cs typeface="ＭＳ Ｐゴシック" charset="0"/>
      </a:defRPr>
    </a:lvl4pPr>
    <a:lvl5pPr marL="1828800" algn="ctr" rtl="0" fontAlgn="base">
      <a:spcBef>
        <a:spcPct val="0"/>
      </a:spcBef>
      <a:spcAft>
        <a:spcPct val="0"/>
      </a:spcAft>
      <a:defRPr sz="1200" kern="1200">
        <a:solidFill>
          <a:schemeClr val="tx1"/>
        </a:solidFill>
        <a:latin typeface="Calibri" charset="0"/>
        <a:ea typeface="ＭＳ Ｐゴシック" charset="0"/>
        <a:cs typeface="ＭＳ Ｐゴシック" charset="0"/>
      </a:defRPr>
    </a:lvl5pPr>
    <a:lvl6pPr marL="2286000" algn="l" defTabSz="457200" rtl="0" eaLnBrk="1" latinLnBrk="0" hangingPunct="1">
      <a:defRPr sz="1200" kern="1200">
        <a:solidFill>
          <a:schemeClr val="tx1"/>
        </a:solidFill>
        <a:latin typeface="Calibri" charset="0"/>
        <a:ea typeface="ＭＳ Ｐゴシック" charset="0"/>
        <a:cs typeface="ＭＳ Ｐゴシック" charset="0"/>
      </a:defRPr>
    </a:lvl6pPr>
    <a:lvl7pPr marL="2743200" algn="l" defTabSz="457200" rtl="0" eaLnBrk="1" latinLnBrk="0" hangingPunct="1">
      <a:defRPr sz="1200" kern="1200">
        <a:solidFill>
          <a:schemeClr val="tx1"/>
        </a:solidFill>
        <a:latin typeface="Calibri" charset="0"/>
        <a:ea typeface="ＭＳ Ｐゴシック" charset="0"/>
        <a:cs typeface="ＭＳ Ｐゴシック" charset="0"/>
      </a:defRPr>
    </a:lvl7pPr>
    <a:lvl8pPr marL="3200400" algn="l" defTabSz="457200" rtl="0" eaLnBrk="1" latinLnBrk="0" hangingPunct="1">
      <a:defRPr sz="1200" kern="1200">
        <a:solidFill>
          <a:schemeClr val="tx1"/>
        </a:solidFill>
        <a:latin typeface="Calibri" charset="0"/>
        <a:ea typeface="ＭＳ Ｐゴシック" charset="0"/>
        <a:cs typeface="ＭＳ Ｐゴシック" charset="0"/>
      </a:defRPr>
    </a:lvl8pPr>
    <a:lvl9pPr marL="3657600" algn="l" defTabSz="457200" rtl="0" eaLnBrk="1" latinLnBrk="0" hangingPunct="1">
      <a:defRPr sz="1200"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ole weiss" initials="nic" lastIdx="3" clrIdx="0"/>
  <p:cmAuthor id="1" name="Fulvia Rota" initials="" lastIdx="0" clrIdx="1"/>
  <p:cmAuthor id="2" name="Hélène Beutler" initials="HB" lastIdx="1" clrIdx="2">
    <p:extLst/>
  </p:cmAuthor>
  <p:cmAuthor id="3" name="Hélène Beutler" initials="HB [2]" lastIdx="1"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CCFF"/>
    <a:srgbClr val="FFCCCC"/>
    <a:srgbClr val="EAEAEA"/>
    <a:srgbClr val="0033CC"/>
    <a:srgbClr val="009900"/>
    <a:srgbClr val="FF33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4"/>
    <p:restoredTop sz="92838"/>
  </p:normalViewPr>
  <p:slideViewPr>
    <p:cSldViewPr>
      <p:cViewPr>
        <p:scale>
          <a:sx n="75" d="100"/>
          <a:sy n="75" d="100"/>
        </p:scale>
        <p:origin x="144" y="-584"/>
      </p:cViewPr>
      <p:guideLst>
        <p:guide orient="horz" pos="2160"/>
        <p:guide pos="2880"/>
      </p:guideLst>
    </p:cSldViewPr>
  </p:slideViewPr>
  <p:outlineViewPr>
    <p:cViewPr>
      <p:scale>
        <a:sx n="33" d="100"/>
        <a:sy n="33" d="100"/>
      </p:scale>
      <p:origin x="0" y="79812"/>
    </p:cViewPr>
    <p:sldLst>
      <p:sld r:id="rId1" collapse="1"/>
      <p:sld r:id="rId2"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08"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notesMaster" Target="notesMasters/notesMaster1.xml"/><Relationship Id="rId53" Type="http://schemas.openxmlformats.org/officeDocument/2006/relationships/handoutMaster" Target="handoutMasters/handoutMaster1.xml"/><Relationship Id="rId54" Type="http://schemas.openxmlformats.org/officeDocument/2006/relationships/commentAuthors" Target="commentAuthors.xml"/><Relationship Id="rId55" Type="http://schemas.openxmlformats.org/officeDocument/2006/relationships/presProps" Target="presProps.xml"/><Relationship Id="rId56" Type="http://schemas.openxmlformats.org/officeDocument/2006/relationships/viewProps" Target="viewProps.xml"/><Relationship Id="rId57" Type="http://schemas.openxmlformats.org/officeDocument/2006/relationships/theme" Target="theme/theme1.xml"/><Relationship Id="rId58" Type="http://schemas.openxmlformats.org/officeDocument/2006/relationships/tableStyles" Target="tableStyles.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s>
</file>

<file path=ppt/_rels/viewProps.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slide" Target="slides/slide24.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6-11-06T20:50:27.161" idx="1">
    <p:pos x="4309" y="1429"/>
    <p:text>"mettre de la chair autour de l'os"</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3" dt="2016-11-06T20:50:54.741" idx="1">
    <p:pos x="3190" y="1611"/>
    <p:text>effets sociaux au quotidien</p:text>
    <p:extLst mod="1">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0" dt="2012-10-26T16:01:43.430" idx="1">
    <p:pos x="2477" y="2059"/>
    <p:text>Wi haben keine französische Version gefunden und deshalb den Originaltitel auf Englisch eingefügt</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12-10-26T16:04:10.180" idx="2">
    <p:pos x="3534" y="2042"/>
    <p:text>Wir sind davon ausgegangen, dass KGV = KVG (so übersetzt). Allerdings steht im Art. 80 etwas anderes...</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EB8EF94-E274-534A-A186-DD85DDA50BB3}" type="datetimeFigureOut">
              <a:rPr lang="de-DE"/>
              <a:pPr>
                <a:defRPr/>
              </a:pPr>
              <a:t>10.11.16</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980F86C-FB2D-994F-A106-E68B51515A27}" type="slidenum">
              <a:rPr lang="de-DE"/>
              <a:pPr>
                <a:defRPr/>
              </a:pPr>
              <a:t>‹#›</a:t>
            </a:fld>
            <a:endParaRPr lang="de-DE"/>
          </a:p>
        </p:txBody>
      </p:sp>
    </p:spTree>
    <p:extLst>
      <p:ext uri="{BB962C8B-B14F-4D97-AF65-F5344CB8AC3E}">
        <p14:creationId xmlns:p14="http://schemas.microsoft.com/office/powerpoint/2010/main" val="422256016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atin typeface="Arial" charset="0"/>
                <a:ea typeface="+mn-ea"/>
                <a:cs typeface="+mn-cs"/>
              </a:defRPr>
            </a:lvl1pPr>
          </a:lstStyle>
          <a:p>
            <a:pPr>
              <a:defRPr/>
            </a:pPr>
            <a:endParaRPr lang="de-CH"/>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Arial" charset="0"/>
                <a:ea typeface="+mn-ea"/>
                <a:cs typeface="+mn-cs"/>
              </a:defRPr>
            </a:lvl1pPr>
          </a:lstStyle>
          <a:p>
            <a:pPr>
              <a:defRPr/>
            </a:pPr>
            <a:endParaRPr lang="de-CH"/>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CH" noProof="0"/>
              <a:t>Textmasterformate durch Klicken bearbeiten</a:t>
            </a:r>
          </a:p>
          <a:p>
            <a:pPr lvl="1"/>
            <a:r>
              <a:rPr lang="de-CH" noProof="0"/>
              <a:t>Zweite Ebene</a:t>
            </a:r>
          </a:p>
          <a:p>
            <a:pPr lvl="2"/>
            <a:r>
              <a:rPr lang="de-CH" noProof="0"/>
              <a:t>Dritte Ebene</a:t>
            </a:r>
          </a:p>
          <a:p>
            <a:pPr lvl="3"/>
            <a:r>
              <a:rPr lang="de-CH" noProof="0"/>
              <a:t>Vierte Ebene</a:t>
            </a:r>
          </a:p>
          <a:p>
            <a:pPr lvl="4"/>
            <a:r>
              <a:rPr lang="de-CH" noProof="0"/>
              <a:t>Fünfte Ebene</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a:latin typeface="Arial" charset="0"/>
                <a:ea typeface="+mn-ea"/>
                <a:cs typeface="+mn-cs"/>
              </a:defRPr>
            </a:lvl1pPr>
          </a:lstStyle>
          <a:p>
            <a:pPr>
              <a:defRPr/>
            </a:pPr>
            <a:endParaRPr lang="de-CH"/>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atin typeface="Arial" charset="0"/>
              </a:defRPr>
            </a:lvl1pPr>
          </a:lstStyle>
          <a:p>
            <a:pPr>
              <a:defRPr/>
            </a:pPr>
            <a:fld id="{F14CFB30-46B1-3543-9409-4DFD0764A519}" type="slidenum">
              <a:rPr lang="de-CH"/>
              <a:pPr>
                <a:defRPr/>
              </a:pPr>
              <a:t>‹#›</a:t>
            </a:fld>
            <a:endParaRPr lang="de-CH"/>
          </a:p>
        </p:txBody>
      </p:sp>
    </p:spTree>
    <p:extLst>
      <p:ext uri="{BB962C8B-B14F-4D97-AF65-F5344CB8AC3E}">
        <p14:creationId xmlns:p14="http://schemas.microsoft.com/office/powerpoint/2010/main" val="62116897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spect="1" noChangeArrowheads="1" noTextEdit="1"/>
          </p:cNvSpPr>
          <p:nvPr>
            <p:ph type="sldImg"/>
          </p:nvPr>
        </p:nvSpPr>
        <p:spPr>
          <a:ln/>
        </p:spPr>
      </p:sp>
      <p:sp>
        <p:nvSpPr>
          <p:cNvPr id="4813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de-CH">
                <a:ea typeface="ＭＳ Ｐゴシック" charset="0"/>
                <a:cs typeface="ＭＳ Ｐゴシック" charset="0"/>
              </a:rPr>
              <a:t>Die Indikation zur IPPB wird durch den behandelnden Psychiater gestellt. Für deren Durchführung gibt es keine definierten Kriterien bezüglich Frequenz, Methode oder Dauer der Behandlung und ob Medikamente eingesetzt werden </a:t>
            </a:r>
          </a:p>
          <a:p>
            <a:r>
              <a:rPr lang="de-CH">
                <a:ea typeface="ＭＳ Ｐゴシック" charset="0"/>
                <a:cs typeface="ＭＳ Ｐゴシック" charset="0"/>
              </a:rPr>
              <a:t>Es ist nicht Sache des Vertrauensarztes zu bestimmen, ob eine Psychotherapie oder eine integrierte psychiatrisch-psychotherapeutische Behandlung (IPPB) durchzuführen ist, also die Indikation für die Psychotherapie zu stellen. In seinem Vorschlag an die Leistungsabteilung des Krankenversicherers ist er auch nicht befugt, das vom behandelnden Psychiater in seinem Bericht beschriebene Setting zu verändern oder die Psychotherapiemethode zu bestimmen, sofern deren Wirksamkeit wissenschaftlich belegt ist.</a:t>
            </a:r>
          </a:p>
        </p:txBody>
      </p:sp>
    </p:spTree>
    <p:extLst>
      <p:ext uri="{BB962C8B-B14F-4D97-AF65-F5344CB8AC3E}">
        <p14:creationId xmlns:p14="http://schemas.microsoft.com/office/powerpoint/2010/main" val="8521166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Rot="1" noChangeAspect="1" noChangeArrowheads="1" noTextEdit="1"/>
          </p:cNvSpPr>
          <p:nvPr>
            <p:ph type="sldImg"/>
          </p:nvPr>
        </p:nvSpPr>
        <p:spPr>
          <a:ln/>
        </p:spPr>
      </p:sp>
      <p:sp>
        <p:nvSpPr>
          <p:cNvPr id="8192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de-CH">
                <a:ea typeface="ＭＳ Ｐゴシック" charset="0"/>
                <a:cs typeface="ＭＳ Ｐゴシック" charset="0"/>
              </a:rPr>
              <a:t>Am Telefon kann man möglicherweise auf unkomplizierte Art und Weise mit dem VA über den Fall reden, man kann vielleicht erfahren, was seine Beweggründe für die Ablehnung der Kostengutsprache im geforderten Rahmen sind – ev. liegt ein Missverständnis vor. Der Arzt kann seinen Behandlungsplan genauer erläutern und begründen oder allenfalls auch einen modifizierten Behandlungsvorschlag unterbreiten.</a:t>
            </a:r>
          </a:p>
          <a:p>
            <a:endParaRPr lang="de-CH">
              <a:ea typeface="ＭＳ Ｐゴシック" charset="0"/>
              <a:cs typeface="ＭＳ Ｐゴシック" charset="0"/>
            </a:endParaRPr>
          </a:p>
          <a:p>
            <a:endParaRPr lang="de-CH">
              <a:ea typeface="ＭＳ Ｐゴシック" charset="0"/>
              <a:cs typeface="ＭＳ Ｐゴシック" charset="0"/>
            </a:endParaRPr>
          </a:p>
        </p:txBody>
      </p:sp>
    </p:spTree>
    <p:extLst>
      <p:ext uri="{BB962C8B-B14F-4D97-AF65-F5344CB8AC3E}">
        <p14:creationId xmlns:p14="http://schemas.microsoft.com/office/powerpoint/2010/main" val="1662723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noTextEdit="1"/>
          </p:cNvSpPr>
          <p:nvPr>
            <p:ph type="sldImg"/>
          </p:nvPr>
        </p:nvSpPr>
        <p:spPr>
          <a:ln/>
        </p:spPr>
      </p:sp>
      <p:sp>
        <p:nvSpPr>
          <p:cNvPr id="83970" name="Notes Placeholder 2"/>
          <p:cNvSpPr>
            <a:spLocks noGrp="1"/>
          </p:cNvSpPr>
          <p:nvPr>
            <p:ph type="body" idx="1"/>
          </p:nvPr>
        </p:nvSpPr>
        <p:spPr>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fr-FR">
              <a:ea typeface="ＭＳ Ｐゴシック" charset="0"/>
              <a:cs typeface="ＭＳ Ｐゴシック" charset="0"/>
            </a:endParaRPr>
          </a:p>
        </p:txBody>
      </p:sp>
      <p:sp>
        <p:nvSpPr>
          <p:cNvPr id="8397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0CF9B1DD-2A18-ED46-BA36-76D7763B5B37}" type="slidenum">
              <a:rPr lang="de-CH">
                <a:latin typeface="Arial" charset="0"/>
              </a:rPr>
              <a:pPr eaLnBrk="1" hangingPunct="1"/>
              <a:t>31</a:t>
            </a:fld>
            <a:endParaRPr lang="de-CH">
              <a:latin typeface="Arial" charset="0"/>
            </a:endParaRPr>
          </a:p>
        </p:txBody>
      </p:sp>
    </p:spTree>
    <p:extLst>
      <p:ext uri="{BB962C8B-B14F-4D97-AF65-F5344CB8AC3E}">
        <p14:creationId xmlns:p14="http://schemas.microsoft.com/office/powerpoint/2010/main" val="6628927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a:ln/>
        </p:spPr>
      </p:sp>
      <p:sp>
        <p:nvSpPr>
          <p:cNvPr id="87042" name="Notes Placeholder 2"/>
          <p:cNvSpPr>
            <a:spLocks noGrp="1"/>
          </p:cNvSpPr>
          <p:nvPr>
            <p:ph type="body" idx="1"/>
          </p:nvPr>
        </p:nvSpPr>
        <p:spPr>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fr-FR">
              <a:ea typeface="ＭＳ Ｐゴシック" charset="0"/>
              <a:cs typeface="ＭＳ Ｐゴシック" charset="0"/>
            </a:endParaRPr>
          </a:p>
        </p:txBody>
      </p:sp>
      <p:sp>
        <p:nvSpPr>
          <p:cNvPr id="8704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EDE71C0E-58EB-3F4D-99CC-5318E4EAD1C1}" type="slidenum">
              <a:rPr lang="de-CH">
                <a:latin typeface="Arial" charset="0"/>
              </a:rPr>
              <a:pPr eaLnBrk="1" hangingPunct="1"/>
              <a:t>33</a:t>
            </a:fld>
            <a:endParaRPr lang="de-CH">
              <a:latin typeface="Arial" charset="0"/>
            </a:endParaRPr>
          </a:p>
        </p:txBody>
      </p:sp>
    </p:spTree>
    <p:extLst>
      <p:ext uri="{BB962C8B-B14F-4D97-AF65-F5344CB8AC3E}">
        <p14:creationId xmlns:p14="http://schemas.microsoft.com/office/powerpoint/2010/main" val="939777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Rot="1" noChangeAspect="1" noChangeArrowheads="1" noTextEdit="1"/>
          </p:cNvSpPr>
          <p:nvPr>
            <p:ph type="sldImg"/>
          </p:nvPr>
        </p:nvSpPr>
        <p:spPr>
          <a:ln/>
        </p:spPr>
      </p:sp>
      <p:sp>
        <p:nvSpPr>
          <p:cNvPr id="9011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de-CH">
                <a:ea typeface="ＭＳ Ｐゴシック" charset="0"/>
                <a:cs typeface="ＭＳ Ｐゴシック" charset="0"/>
              </a:rPr>
              <a:t>ES gilt zu beachten, dass nichts (juristisch) Relevantes vergessen gehen darf. Zu diesem Zeitpunkt ist es das letzte Mal, das neue Tatsachen eingebracht werden können!</a:t>
            </a:r>
          </a:p>
          <a:p>
            <a:r>
              <a:rPr lang="de-CH">
                <a:ea typeface="ＭＳ Ｐゴシック" charset="0"/>
                <a:cs typeface="ＭＳ Ｐゴシック" charset="0"/>
              </a:rPr>
              <a:t>Später kann nichts Neues mehr hinzugefügt werden! Daher ist ein Jurist wichtig! Er kennt die juristischen und formalen Finessen!!</a:t>
            </a:r>
          </a:p>
        </p:txBody>
      </p:sp>
    </p:spTree>
    <p:extLst>
      <p:ext uri="{BB962C8B-B14F-4D97-AF65-F5344CB8AC3E}">
        <p14:creationId xmlns:p14="http://schemas.microsoft.com/office/powerpoint/2010/main" val="10827401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Rot="1" noChangeAspect="1" noChangeArrowheads="1" noTextEdit="1"/>
          </p:cNvSpPr>
          <p:nvPr>
            <p:ph type="sldImg"/>
          </p:nvPr>
        </p:nvSpPr>
        <p:spPr>
          <a:ln/>
        </p:spPr>
      </p:sp>
      <p:sp>
        <p:nvSpPr>
          <p:cNvPr id="9625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de-CH" dirty="0">
                <a:ea typeface="ＭＳ Ｐゴシック" charset="0"/>
                <a:cs typeface="ＭＳ Ｐゴシック" charset="0"/>
              </a:rPr>
              <a:t>(Versicherungsvertragsgesetz)</a:t>
            </a:r>
          </a:p>
          <a:p>
            <a:pPr eaLnBrk="1" hangingPunct="1"/>
            <a:r>
              <a:rPr lang="de-CH" dirty="0">
                <a:ea typeface="ＭＳ Ｐゴシック" charset="0"/>
                <a:cs typeface="ＭＳ Ｐゴシック" charset="0"/>
              </a:rPr>
              <a:t>                     Keine Vertrauensärzte!</a:t>
            </a:r>
          </a:p>
          <a:p>
            <a:pPr eaLnBrk="1" hangingPunct="1"/>
            <a:r>
              <a:rPr lang="de-CH" dirty="0">
                <a:ea typeface="ＭＳ Ｐゴシック" charset="0"/>
                <a:cs typeface="ＭＳ Ｐゴシック" charset="0"/>
              </a:rPr>
              <a:t>                     Versicherungsärzte oder Beizug von </a:t>
            </a:r>
            <a:r>
              <a:rPr lang="de-CH" dirty="0" smtClean="0">
                <a:ea typeface="ＭＳ Ｐゴシック" charset="0"/>
                <a:cs typeface="ＭＳ Ｐゴシック" charset="0"/>
              </a:rPr>
              <a:t>Experten</a:t>
            </a:r>
          </a:p>
          <a:p>
            <a:pPr marL="0" indent="0" eaLnBrk="1" hangingPunct="1">
              <a:buFontTx/>
              <a:buNone/>
            </a:pPr>
            <a:r>
              <a:rPr lang="de-CH" dirty="0" smtClean="0">
                <a:latin typeface="Calibri" charset="0"/>
                <a:ea typeface="MS PGothic" charset="0"/>
              </a:rPr>
              <a:t>Klage je nach </a:t>
            </a:r>
            <a:r>
              <a:rPr lang="de-CH" i="1" dirty="0" smtClean="0">
                <a:latin typeface="Calibri" charset="0"/>
                <a:ea typeface="MS PGothic" charset="0"/>
              </a:rPr>
              <a:t>Kanton</a:t>
            </a:r>
            <a:r>
              <a:rPr lang="de-CH" dirty="0" smtClean="0">
                <a:latin typeface="Calibri" charset="0"/>
                <a:ea typeface="MS PGothic" charset="0"/>
              </a:rPr>
              <a:t> vor dem </a:t>
            </a:r>
            <a:r>
              <a:rPr lang="de-CH" b="1" dirty="0" smtClean="0">
                <a:latin typeface="Calibri" charset="0"/>
                <a:ea typeface="MS PGothic" charset="0"/>
              </a:rPr>
              <a:t>Zivil- bzw. Versicherungsgericht</a:t>
            </a:r>
            <a:r>
              <a:rPr lang="de-CH" dirty="0" smtClean="0">
                <a:latin typeface="Calibri" charset="0"/>
                <a:ea typeface="MS PGothic" charset="0"/>
              </a:rPr>
              <a:t>!</a:t>
            </a:r>
          </a:p>
          <a:p>
            <a:pPr marL="0" indent="0" eaLnBrk="1" hangingPunct="1">
              <a:buFontTx/>
              <a:buNone/>
            </a:pPr>
            <a:endParaRPr lang="de-CH" dirty="0" smtClean="0">
              <a:latin typeface="Calibri" charset="0"/>
              <a:ea typeface="MS PGothic" charset="0"/>
            </a:endParaRPr>
          </a:p>
          <a:p>
            <a:pPr marL="0" indent="0" eaLnBrk="1" hangingPunct="1">
              <a:buFontTx/>
              <a:buNone/>
            </a:pPr>
            <a:r>
              <a:rPr lang="de-CH" dirty="0" smtClean="0">
                <a:latin typeface="Calibri" charset="0"/>
                <a:ea typeface="MS PGothic" charset="0"/>
              </a:rPr>
              <a:t>    - Keine Verfügung notwendig</a:t>
            </a:r>
          </a:p>
          <a:p>
            <a:pPr marL="0" indent="0" eaLnBrk="1" hangingPunct="1">
              <a:buFontTx/>
              <a:buNone/>
            </a:pPr>
            <a:r>
              <a:rPr lang="de-CH" dirty="0" smtClean="0">
                <a:latin typeface="Calibri" charset="0"/>
                <a:ea typeface="MS PGothic" charset="0"/>
              </a:rPr>
              <a:t>    - Verfahren ist unentgeltlich (Art. 100 Abs. 2 VVG), doch muss   </a:t>
            </a:r>
          </a:p>
          <a:p>
            <a:pPr marL="0" indent="0" eaLnBrk="1" hangingPunct="1">
              <a:buFontTx/>
              <a:buNone/>
            </a:pPr>
            <a:r>
              <a:rPr lang="de-CH" dirty="0" smtClean="0">
                <a:latin typeface="Calibri" charset="0"/>
                <a:ea typeface="MS PGothic" charset="0"/>
              </a:rPr>
              <a:t>       allenfalls eine Parteientschädigung bezahlt werden. </a:t>
            </a:r>
          </a:p>
          <a:p>
            <a:pPr marL="0" indent="0" eaLnBrk="1" hangingPunct="1">
              <a:buFontTx/>
              <a:buNone/>
            </a:pPr>
            <a:r>
              <a:rPr lang="de-CH" b="1" dirty="0" smtClean="0">
                <a:latin typeface="Calibri" charset="0"/>
                <a:ea typeface="MS PGothic" charset="0"/>
              </a:rPr>
              <a:t>    </a:t>
            </a:r>
            <a:r>
              <a:rPr lang="de-CH" dirty="0" smtClean="0">
                <a:latin typeface="Calibri" charset="0"/>
                <a:ea typeface="MS PGothic" charset="0"/>
              </a:rPr>
              <a:t>-  Keine Vertrauensärzte (KVG)!</a:t>
            </a:r>
          </a:p>
          <a:p>
            <a:pPr marL="0" indent="0" algn="ctr" eaLnBrk="1" hangingPunct="1">
              <a:buFontTx/>
              <a:buNone/>
            </a:pPr>
            <a:endParaRPr lang="de-CH" sz="1100" b="1" dirty="0" smtClean="0">
              <a:latin typeface="Calibri" charset="0"/>
              <a:ea typeface="MS PGothic" charset="0"/>
            </a:endParaRPr>
          </a:p>
          <a:p>
            <a:pPr eaLnBrk="1" hangingPunct="1"/>
            <a:endParaRPr lang="de-CH" dirty="0">
              <a:ea typeface="ＭＳ Ｐゴシック" charset="0"/>
              <a:cs typeface="ＭＳ Ｐゴシック" charset="0"/>
            </a:endParaRPr>
          </a:p>
          <a:p>
            <a:pPr eaLnBrk="1" hangingPunct="1"/>
            <a:r>
              <a:rPr lang="de-CH" dirty="0">
                <a:ea typeface="ＭＳ Ｐゴシック" charset="0"/>
                <a:cs typeface="ＭＳ Ｐゴシック" charset="0"/>
              </a:rPr>
              <a:t>                                       </a:t>
            </a:r>
          </a:p>
          <a:p>
            <a:endParaRPr lang="de-CH" dirty="0">
              <a:ea typeface="ＭＳ Ｐゴシック" charset="0"/>
              <a:cs typeface="ＭＳ Ｐゴシック" charset="0"/>
            </a:endParaRPr>
          </a:p>
        </p:txBody>
      </p:sp>
    </p:spTree>
    <p:extLst>
      <p:ext uri="{BB962C8B-B14F-4D97-AF65-F5344CB8AC3E}">
        <p14:creationId xmlns:p14="http://schemas.microsoft.com/office/powerpoint/2010/main" val="1984961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Rot="1" noChangeAspect="1" noChangeArrowheads="1" noTextEdit="1"/>
          </p:cNvSpPr>
          <p:nvPr>
            <p:ph type="sldImg"/>
          </p:nvPr>
        </p:nvSpPr>
        <p:spPr>
          <a:ln/>
        </p:spPr>
      </p:sp>
      <p:sp>
        <p:nvSpPr>
          <p:cNvPr id="5222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de-CH">
                <a:ea typeface="ＭＳ Ｐゴシック" charset="0"/>
                <a:cs typeface="ＭＳ Ｐゴシック" charset="0"/>
              </a:rPr>
              <a:t>Der grosse Anteil der psychiatrischen ambulanten Behandlungen fällt nicht unter die KLV, da es sich dabei um integrierte psychiatrisch-psychotherapeutische Behandlung handelt. Im Vordergrund stehen </a:t>
            </a:r>
            <a:r>
              <a:rPr lang="de-CH" b="1">
                <a:ea typeface="ＭＳ Ｐゴシック" charset="0"/>
                <a:cs typeface="ＭＳ Ｐゴシック" charset="0"/>
              </a:rPr>
              <a:t>psychiatrische Langzeitbehandlungen von z.B. chronisch Schizophrenen, Patienten mit Persönlichkeitsstörungen oder Suchterkrankungen oder anderen chronischen psychischen Krankheiten</a:t>
            </a:r>
            <a:r>
              <a:rPr lang="de-CH">
                <a:ea typeface="ＭＳ Ｐゴシック" charset="0"/>
                <a:cs typeface="ＭＳ Ｐゴシック" charset="0"/>
              </a:rPr>
              <a:t>, etwa </a:t>
            </a:r>
            <a:r>
              <a:rPr lang="de-CH" b="1">
                <a:ea typeface="ＭＳ Ｐゴシック" charset="0"/>
                <a:cs typeface="ＭＳ Ｐゴシック" charset="0"/>
              </a:rPr>
              <a:t>chronischen affektiven Störungen. Die IPPB schliesst psychotherapeutische Gespräche ein, vorwiegend stützender (supportiver) Art, umfasst meist einen sozialpsychiatrischen Anteil (z.B. Einbezug von Angehörigen, Arbeitgeber, Behörden, Heimen), das Medikamentenmonitoring und ärztliche psychagogische, führend-beratende Massnahmen</a:t>
            </a:r>
            <a:r>
              <a:rPr lang="de-CH">
                <a:ea typeface="ＭＳ Ｐゴシック" charset="0"/>
                <a:cs typeface="ＭＳ Ｐゴシック" charset="0"/>
              </a:rPr>
              <a:t>.</a:t>
            </a:r>
          </a:p>
          <a:p>
            <a:r>
              <a:rPr lang="de-CH">
                <a:ea typeface="ＭＳ Ｐゴシック" charset="0"/>
                <a:cs typeface="ＭＳ Ｐゴシック" charset="0"/>
              </a:rPr>
              <a:t>Eine Psychotherapie schliesst die medikamentöse Behandlung mit Psychopharmaka nicht aus. Aus diesem Grund fallen </a:t>
            </a:r>
            <a:r>
              <a:rPr lang="de-CH" b="1">
                <a:ea typeface="ＭＳ Ｐゴシック" charset="0"/>
                <a:cs typeface="ＭＳ Ｐゴシック" charset="0"/>
              </a:rPr>
              <a:t>integriert psychiatrisch-psychotherapeutische Behandlungen, bei denen der psychotherapeutische Anteil den Schwerpunkt der Behandlung bildet, unter die Bestimmungen von Art. 2 und 3 KLV.</a:t>
            </a:r>
          </a:p>
        </p:txBody>
      </p:sp>
    </p:spTree>
    <p:extLst>
      <p:ext uri="{BB962C8B-B14F-4D97-AF65-F5344CB8AC3E}">
        <p14:creationId xmlns:p14="http://schemas.microsoft.com/office/powerpoint/2010/main" val="2104082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Rot="1" noChangeAspect="1" noChangeArrowheads="1" noTextEdit="1"/>
          </p:cNvSpPr>
          <p:nvPr>
            <p:ph type="sldImg"/>
          </p:nvPr>
        </p:nvSpPr>
        <p:spPr>
          <a:ln/>
        </p:spPr>
      </p:sp>
      <p:sp>
        <p:nvSpPr>
          <p:cNvPr id="5632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de-CH">
                <a:ea typeface="ＭＳ Ｐゴシック" charset="0"/>
                <a:cs typeface="ＭＳ Ｐゴシック" charset="0"/>
              </a:rPr>
              <a:t>• Jeder Bericht, jede Korrespondenz mit der Krankenkasse bedeutet für eine Psychotherapie eine erhebliche Störung, Verunsicherung und führt auch zu  Mehraufwand.</a:t>
            </a:r>
          </a:p>
          <a:p>
            <a:r>
              <a:rPr lang="de-CH">
                <a:ea typeface="ＭＳ Ｐゴシック" charset="0"/>
                <a:cs typeface="ＭＳ Ｐゴシック" charset="0"/>
              </a:rPr>
              <a:t>Die Psychiatrie ist wie kein anderes Fachgebiet auf verlässliches, kontinuierliches Arbeiten angewiesen. </a:t>
            </a:r>
          </a:p>
        </p:txBody>
      </p:sp>
    </p:spTree>
    <p:extLst>
      <p:ext uri="{BB962C8B-B14F-4D97-AF65-F5344CB8AC3E}">
        <p14:creationId xmlns:p14="http://schemas.microsoft.com/office/powerpoint/2010/main" val="702437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0ACAA8F3-4116-3E41-AF67-F82819B495F3}" type="slidenum">
              <a:rPr lang="de-CH">
                <a:latin typeface="Arial" charset="0"/>
              </a:rPr>
              <a:pPr eaLnBrk="1" hangingPunct="1"/>
              <a:t>18</a:t>
            </a:fld>
            <a:endParaRPr lang="de-CH">
              <a:latin typeface="Arial" charset="0"/>
            </a:endParaRPr>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de-CH">
                <a:ea typeface="ＭＳ Ｐゴシック" charset="0"/>
                <a:cs typeface="ＭＳ Ｐゴシック" charset="0"/>
              </a:rPr>
              <a:t>V. a. bei Persönlichkeitsstörungen STÖRUNGSFELDER BESCHREIBEN: </a:t>
            </a:r>
          </a:p>
          <a:p>
            <a:pPr eaLnBrk="1" hangingPunct="1"/>
            <a:r>
              <a:rPr lang="de-CH">
                <a:ea typeface="ＭＳ Ｐゴシック" charset="0"/>
                <a:cs typeface="ＭＳ Ｐゴシック" charset="0"/>
              </a:rPr>
              <a:t>also in privater und/oder beruflicher Hinsicht – wegen ….. kommt es zu häufigen Arbeitsausfällen </a:t>
            </a:r>
            <a:r>
              <a:rPr lang="de-CH">
                <a:ea typeface="ＭＳ Ｐゴシック" charset="0"/>
                <a:cs typeface="Arial" charset="0"/>
              </a:rPr>
              <a:t>→ </a:t>
            </a:r>
            <a:r>
              <a:rPr lang="de-CH">
                <a:ea typeface="ＭＳ Ｐゴシック" charset="0"/>
                <a:cs typeface="ＭＳ Ｐゴシック" charset="0"/>
              </a:rPr>
              <a:t>Kündigung / zu Beziehungsabbrüchen</a:t>
            </a:r>
          </a:p>
        </p:txBody>
      </p:sp>
    </p:spTree>
    <p:extLst>
      <p:ext uri="{BB962C8B-B14F-4D97-AF65-F5344CB8AC3E}">
        <p14:creationId xmlns:p14="http://schemas.microsoft.com/office/powerpoint/2010/main" val="1157841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4F6F3BC0-67F1-6248-8719-3A72FB41B538}" type="slidenum">
              <a:rPr lang="de-CH">
                <a:latin typeface="Arial" charset="0"/>
              </a:rPr>
              <a:pPr eaLnBrk="1" hangingPunct="1"/>
              <a:t>20</a:t>
            </a:fld>
            <a:endParaRPr lang="de-CH">
              <a:latin typeface="Arial" charset="0"/>
            </a:endParaRPr>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de-DE">
              <a:ea typeface="ＭＳ Ｐゴシック" charset="0"/>
              <a:cs typeface="ＭＳ Ｐゴシック" charset="0"/>
            </a:endParaRPr>
          </a:p>
        </p:txBody>
      </p:sp>
    </p:spTree>
    <p:extLst>
      <p:ext uri="{BB962C8B-B14F-4D97-AF65-F5344CB8AC3E}">
        <p14:creationId xmlns:p14="http://schemas.microsoft.com/office/powerpoint/2010/main" val="14950171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ChangeArrowheads="1" noTextEdit="1"/>
          </p:cNvSpPr>
          <p:nvPr>
            <p:ph type="sldImg"/>
          </p:nvPr>
        </p:nvSpPr>
        <p:spPr>
          <a:ln/>
        </p:spPr>
      </p:sp>
      <p:sp>
        <p:nvSpPr>
          <p:cNvPr id="6963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de-CH">
                <a:ea typeface="ＭＳ Ｐゴシック" charset="0"/>
                <a:cs typeface="ＭＳ Ｐゴシック" charset="0"/>
              </a:rPr>
              <a:t>• Beziehungs- und Verhaltensmuster sind unbewusst gespeichert und müssen über längere Zeiträume im engmaschigen Kontakt zum Psychotherapeuten bewusst gemacht und aufgearbeitet werden, um eine korrigierende emotionale Erfahrung in der Behandlung zu ermöglichen. </a:t>
            </a:r>
          </a:p>
          <a:p>
            <a:pPr eaLnBrk="1" hangingPunct="1"/>
            <a:r>
              <a:rPr lang="de-CH">
                <a:ea typeface="ＭＳ Ｐゴシック" charset="0"/>
                <a:cs typeface="ＭＳ Ｐゴシック" charset="0"/>
              </a:rPr>
              <a:t>• tiefgreifende psychische Veränderungen, die nachhaltig sein sollen, benötigen ihre Zeit.</a:t>
            </a:r>
          </a:p>
          <a:p>
            <a:endParaRPr lang="de-CH">
              <a:ea typeface="ＭＳ Ｐゴシック" charset="0"/>
              <a:cs typeface="ＭＳ Ｐゴシック" charset="0"/>
            </a:endParaRPr>
          </a:p>
        </p:txBody>
      </p:sp>
    </p:spTree>
    <p:extLst>
      <p:ext uri="{BB962C8B-B14F-4D97-AF65-F5344CB8AC3E}">
        <p14:creationId xmlns:p14="http://schemas.microsoft.com/office/powerpoint/2010/main" val="1194923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Rot="1" noChangeAspect="1" noChangeArrowheads="1" noTextEdit="1"/>
          </p:cNvSpPr>
          <p:nvPr>
            <p:ph type="sldImg"/>
          </p:nvPr>
        </p:nvSpPr>
        <p:spPr>
          <a:ln/>
        </p:spPr>
      </p:sp>
      <p:sp>
        <p:nvSpPr>
          <p:cNvPr id="7373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de-CH">
                <a:ea typeface="ＭＳ Ｐゴシック" charset="0"/>
                <a:cs typeface="ＭＳ Ｐゴシック" charset="0"/>
              </a:rPr>
              <a:t>Ein wichtiger Faktor für den Erfolg ist u. a. die Sicherheit und die Gewähr, dass eine begonnene Therapie auch wirklich lege artis durchgeführt und abgeschlossen werden kann, dies ist aber nur möglich, wenn nicht dauernd mit einem durch Dritte beeinflussten Abbruch gerechnet werden muss. Das Nichtgewähren oder das nur möglicherweise Gewähren einer längerdauernden Kostengutsprache stellt eine massive Verunsicherung auf beiden Seiten (also sowohl beim Patienten wie auch beim Therapeuten) dar, eine Verunsicherung, die den therapeutischen Prozess empfindlich stören, ja evt. sogar verhindern kann. Die Rahmenbedingungen sollten so gestaltet werden, dass ein störungsfreies Arbeiten, das also wirksam, zweckmässig und wirtschaftlich ist, möglich wird.</a:t>
            </a:r>
          </a:p>
        </p:txBody>
      </p:sp>
    </p:spTree>
    <p:extLst>
      <p:ext uri="{BB962C8B-B14F-4D97-AF65-F5344CB8AC3E}">
        <p14:creationId xmlns:p14="http://schemas.microsoft.com/office/powerpoint/2010/main" val="1952908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spect="1" noChangeArrowheads="1" noTextEdit="1"/>
          </p:cNvSpPr>
          <p:nvPr>
            <p:ph type="sldImg"/>
          </p:nvPr>
        </p:nvSpPr>
        <p:spPr>
          <a:ln/>
        </p:spPr>
      </p:sp>
      <p:sp>
        <p:nvSpPr>
          <p:cNvPr id="7680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de-CH">
                <a:ea typeface="ＭＳ Ｐゴシック" charset="0"/>
                <a:cs typeface="ＭＳ Ｐゴシック" charset="0"/>
              </a:rPr>
              <a:t>Vertrauensarzt gibt lediglich eine Empfehlung ab. Der Entscheid liegt bei der Kasse!</a:t>
            </a:r>
          </a:p>
        </p:txBody>
      </p:sp>
    </p:spTree>
    <p:extLst>
      <p:ext uri="{BB962C8B-B14F-4D97-AF65-F5344CB8AC3E}">
        <p14:creationId xmlns:p14="http://schemas.microsoft.com/office/powerpoint/2010/main" val="3877541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Rot="1" noChangeAspect="1" noChangeArrowheads="1" noTextEdit="1"/>
          </p:cNvSpPr>
          <p:nvPr>
            <p:ph type="sldImg"/>
          </p:nvPr>
        </p:nvSpPr>
        <p:spPr>
          <a:ln/>
        </p:spPr>
      </p:sp>
      <p:sp>
        <p:nvSpPr>
          <p:cNvPr id="7987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de-CH">
                <a:ea typeface="ＭＳ Ｐゴシック" charset="0"/>
                <a:cs typeface="ＭＳ Ｐゴシック" charset="0"/>
              </a:rPr>
              <a:t>Gemäss Art. 3b Abs. 1 Bst. c KLV unterbreitet der/die behandelnde Arzt/Ärztin dem/der Vertrauensarzt/Vertrauensärztin einen Vorschlag über die Fortsetzung der Therapie unter Angabe von Ziel, Zweck, Setting und voraussichtlicher Dauer. Nach Art. 3b Abs. 3 prüft der/die Vertrauensarzt/-ärztin den Vorschlag. </a:t>
            </a:r>
            <a:r>
              <a:rPr lang="de-CH">
                <a:solidFill>
                  <a:srgbClr val="FF3300"/>
                </a:solidFill>
                <a:ea typeface="ＭＳ Ｐゴシック" charset="0"/>
                <a:cs typeface="ＭＳ Ｐゴシック" charset="0"/>
              </a:rPr>
              <a:t>In dieser Prüfung ist grundsätzlich auch eine Beurteilung des Vorschlags betr. Setting beinhaltet.</a:t>
            </a:r>
            <a:r>
              <a:rPr lang="de-CH">
                <a:ea typeface="ＭＳ Ｐゴシック" charset="0"/>
                <a:cs typeface="ＭＳ Ｐゴシック" charset="0"/>
              </a:rPr>
              <a:t> Der anschliessende Antrag des/der Vertrauensarztes/-ärztin an den Versicherer bezieht sich nur auf die Frage, </a:t>
            </a:r>
            <a:r>
              <a:rPr lang="de-CH">
                <a:solidFill>
                  <a:srgbClr val="FF3300"/>
                </a:solidFill>
                <a:ea typeface="ＭＳ Ｐゴシック" charset="0"/>
                <a:cs typeface="ＭＳ Ｐゴシック" charset="0"/>
              </a:rPr>
              <a:t>ob und für welche Dauer/welchen Zeitraum</a:t>
            </a:r>
            <a:r>
              <a:rPr lang="de-CH">
                <a:ea typeface="ＭＳ Ｐゴシック" charset="0"/>
                <a:cs typeface="ＭＳ Ｐゴシック" charset="0"/>
              </a:rPr>
              <a:t> die Psychotherapie auf Kosten der Krankenversicherung  -im Rahmen des vorgeschlagenen Settings - fortgesetzt werden kann. Damit äussert sich der/die Vertrauensarzt/Vertrauensärztin </a:t>
            </a:r>
            <a:r>
              <a:rPr lang="de-CH">
                <a:solidFill>
                  <a:srgbClr val="FF3300"/>
                </a:solidFill>
                <a:ea typeface="ＭＳ Ｐゴシック" charset="0"/>
                <a:cs typeface="ＭＳ Ｐゴシック" charset="0"/>
              </a:rPr>
              <a:t>nur zur weiteren Behandlungsdauer</a:t>
            </a:r>
            <a:r>
              <a:rPr lang="de-CH">
                <a:ea typeface="ＭＳ Ｐゴシック" charset="0"/>
                <a:cs typeface="ＭＳ Ｐゴシック" charset="0"/>
              </a:rPr>
              <a:t> der Psychotherapie. Dasselbe gilt für die Mitteilung des Versicherers an die versicherte Person und den/die behandelnde/n Arzt/Ärztin gemäss Abs. 4. </a:t>
            </a:r>
          </a:p>
          <a:p>
            <a:pPr eaLnBrk="1" hangingPunct="1"/>
            <a:r>
              <a:rPr lang="de-CH">
                <a:ea typeface="ＭＳ Ｐゴシック" charset="0"/>
                <a:cs typeface="ＭＳ Ｐゴシック" charset="0"/>
              </a:rPr>
              <a:t> In diesem Sinn </a:t>
            </a:r>
            <a:r>
              <a:rPr lang="de-CH">
                <a:solidFill>
                  <a:srgbClr val="FF3300"/>
                </a:solidFill>
                <a:ea typeface="ＭＳ Ｐゴシック" charset="0"/>
                <a:cs typeface="ＭＳ Ｐゴシック" charset="0"/>
              </a:rPr>
              <a:t>bezieht</a:t>
            </a:r>
            <a:r>
              <a:rPr lang="de-CH">
                <a:ea typeface="ＭＳ Ｐゴシック" charset="0"/>
                <a:cs typeface="ＭＳ Ｐゴシック" charset="0"/>
              </a:rPr>
              <a:t> sich der Begriff "für welche Dauer" nach den Absätzen 3 und 4 </a:t>
            </a:r>
            <a:r>
              <a:rPr lang="de-CH">
                <a:solidFill>
                  <a:srgbClr val="FF3300"/>
                </a:solidFill>
                <a:ea typeface="ＭＳ Ｐゴシック" charset="0"/>
                <a:cs typeface="ＭＳ Ｐゴシック" charset="0"/>
              </a:rPr>
              <a:t>nicht auf Sitzungszahl/-dauer/-frequenz</a:t>
            </a:r>
            <a:r>
              <a:rPr lang="de-CH">
                <a:ea typeface="ＭＳ Ｐゴシック" charset="0"/>
                <a:cs typeface="ＭＳ Ｐゴシック" charset="0"/>
              </a:rPr>
              <a:t>, sondern darauf, </a:t>
            </a:r>
            <a:r>
              <a:rPr lang="de-CH">
                <a:solidFill>
                  <a:srgbClr val="FF3300"/>
                </a:solidFill>
                <a:ea typeface="ＭＳ Ｐゴシック" charset="0"/>
                <a:cs typeface="ＭＳ Ｐゴシック" charset="0"/>
              </a:rPr>
              <a:t>bis wann</a:t>
            </a:r>
            <a:r>
              <a:rPr lang="de-CH">
                <a:ea typeface="ＭＳ Ｐゴシック" charset="0"/>
                <a:cs typeface="ＭＳ Ｐゴシック" charset="0"/>
              </a:rPr>
              <a:t> die Psychotherapie weiterhin vergütet wird bzw. wann der Versicherer allenfalls ein weiteres (begründetes) Verlängerungsgesuch für die Kostenübernahme mit einem Vorschlag für das Therapiesetting erwartet. </a:t>
            </a:r>
          </a:p>
          <a:p>
            <a:endParaRPr lang="de-CH">
              <a:ea typeface="ＭＳ Ｐゴシック" charset="0"/>
              <a:cs typeface="ＭＳ Ｐゴシック" charset="0"/>
            </a:endParaRPr>
          </a:p>
          <a:p>
            <a:endParaRPr lang="de-CH">
              <a:ea typeface="ＭＳ Ｐゴシック" charset="0"/>
              <a:cs typeface="ＭＳ Ｐゴシック" charset="0"/>
            </a:endParaRPr>
          </a:p>
        </p:txBody>
      </p:sp>
    </p:spTree>
    <p:extLst>
      <p:ext uri="{BB962C8B-B14F-4D97-AF65-F5344CB8AC3E}">
        <p14:creationId xmlns:p14="http://schemas.microsoft.com/office/powerpoint/2010/main" val="1518210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CH"/>
          </a:p>
        </p:txBody>
      </p:sp>
      <p:sp>
        <p:nvSpPr>
          <p:cNvPr id="4" name="Rectangle 5"/>
          <p:cNvSpPr>
            <a:spLocks noGrp="1" noChangeArrowheads="1"/>
          </p:cNvSpPr>
          <p:nvPr>
            <p:ph type="ftr" sz="quarter" idx="10"/>
          </p:nvPr>
        </p:nvSpPr>
        <p:spPr>
          <a:ln/>
        </p:spPr>
        <p:txBody>
          <a:bodyPr/>
          <a:lstStyle>
            <a:lvl1pPr>
              <a:defRPr/>
            </a:lvl1pPr>
          </a:lstStyle>
          <a:p>
            <a:pPr>
              <a:defRPr/>
            </a:pPr>
            <a:r>
              <a:rPr lang="en-US"/>
              <a:t>Dr. med. Fulvia Rota</a:t>
            </a:r>
            <a:endParaRPr lang="de-CH"/>
          </a:p>
        </p:txBody>
      </p:sp>
      <p:sp>
        <p:nvSpPr>
          <p:cNvPr id="5" name="Rectangle 6"/>
          <p:cNvSpPr>
            <a:spLocks noGrp="1" noChangeArrowheads="1"/>
          </p:cNvSpPr>
          <p:nvPr>
            <p:ph type="sldNum" sz="quarter" idx="11"/>
          </p:nvPr>
        </p:nvSpPr>
        <p:spPr>
          <a:ln/>
        </p:spPr>
        <p:txBody>
          <a:bodyPr/>
          <a:lstStyle>
            <a:lvl1pPr>
              <a:defRPr/>
            </a:lvl1pPr>
          </a:lstStyle>
          <a:p>
            <a:pPr>
              <a:defRPr/>
            </a:pPr>
            <a:fld id="{A7CDC92F-CBEC-E34B-B1B6-33BADA02BC0F}" type="slidenum">
              <a:rPr lang="de-CH"/>
              <a:pPr>
                <a:defRPr/>
              </a:pPr>
              <a:t>‹#›</a:t>
            </a:fld>
            <a:endParaRPr lang="de-CH"/>
          </a:p>
        </p:txBody>
      </p:sp>
      <p:sp>
        <p:nvSpPr>
          <p:cNvPr id="6" name="Rectangle 7"/>
          <p:cNvSpPr>
            <a:spLocks noGrp="1" noChangeArrowheads="1"/>
          </p:cNvSpPr>
          <p:nvPr>
            <p:ph type="dt" sz="half" idx="12"/>
          </p:nvPr>
        </p:nvSpPr>
        <p:spPr>
          <a:ln/>
        </p:spPr>
        <p:txBody>
          <a:bodyPr/>
          <a:lstStyle>
            <a:lvl1pPr>
              <a:defRPr/>
            </a:lvl1pPr>
          </a:lstStyle>
          <a:p>
            <a:pPr>
              <a:defRPr/>
            </a:pPr>
            <a:r>
              <a:rPr lang="de-CH"/>
              <a:t>10.11.2016</a:t>
            </a:r>
          </a:p>
        </p:txBody>
      </p:sp>
    </p:spTree>
    <p:extLst>
      <p:ext uri="{BB962C8B-B14F-4D97-AF65-F5344CB8AC3E}">
        <p14:creationId xmlns:p14="http://schemas.microsoft.com/office/powerpoint/2010/main" val="962439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5"/>
          <p:cNvSpPr>
            <a:spLocks noGrp="1" noChangeArrowheads="1"/>
          </p:cNvSpPr>
          <p:nvPr>
            <p:ph type="ftr" sz="quarter" idx="10"/>
          </p:nvPr>
        </p:nvSpPr>
        <p:spPr>
          <a:ln/>
        </p:spPr>
        <p:txBody>
          <a:bodyPr/>
          <a:lstStyle>
            <a:lvl1pPr>
              <a:defRPr/>
            </a:lvl1pPr>
          </a:lstStyle>
          <a:p>
            <a:pPr>
              <a:defRPr/>
            </a:pPr>
            <a:r>
              <a:rPr lang="en-US"/>
              <a:t>Dr. med. Fulvia Rota</a:t>
            </a:r>
            <a:endParaRPr lang="de-CH"/>
          </a:p>
        </p:txBody>
      </p:sp>
      <p:sp>
        <p:nvSpPr>
          <p:cNvPr id="5" name="Rectangle 6"/>
          <p:cNvSpPr>
            <a:spLocks noGrp="1" noChangeArrowheads="1"/>
          </p:cNvSpPr>
          <p:nvPr>
            <p:ph type="sldNum" sz="quarter" idx="11"/>
          </p:nvPr>
        </p:nvSpPr>
        <p:spPr>
          <a:ln/>
        </p:spPr>
        <p:txBody>
          <a:bodyPr/>
          <a:lstStyle>
            <a:lvl1pPr>
              <a:defRPr/>
            </a:lvl1pPr>
          </a:lstStyle>
          <a:p>
            <a:pPr>
              <a:defRPr/>
            </a:pPr>
            <a:fld id="{64AD19F6-8102-904C-B3C3-E075E9BA8CE7}" type="slidenum">
              <a:rPr lang="de-CH"/>
              <a:pPr>
                <a:defRPr/>
              </a:pPr>
              <a:t>‹#›</a:t>
            </a:fld>
            <a:endParaRPr lang="de-CH"/>
          </a:p>
        </p:txBody>
      </p:sp>
      <p:sp>
        <p:nvSpPr>
          <p:cNvPr id="6" name="Rectangle 7"/>
          <p:cNvSpPr>
            <a:spLocks noGrp="1" noChangeArrowheads="1"/>
          </p:cNvSpPr>
          <p:nvPr>
            <p:ph type="dt" sz="half" idx="12"/>
          </p:nvPr>
        </p:nvSpPr>
        <p:spPr>
          <a:ln/>
        </p:spPr>
        <p:txBody>
          <a:bodyPr/>
          <a:lstStyle>
            <a:lvl1pPr>
              <a:defRPr/>
            </a:lvl1pPr>
          </a:lstStyle>
          <a:p>
            <a:pPr>
              <a:defRPr/>
            </a:pPr>
            <a:r>
              <a:rPr lang="de-CH"/>
              <a:t>10.11.2016</a:t>
            </a:r>
          </a:p>
        </p:txBody>
      </p:sp>
    </p:spTree>
    <p:extLst>
      <p:ext uri="{BB962C8B-B14F-4D97-AF65-F5344CB8AC3E}">
        <p14:creationId xmlns:p14="http://schemas.microsoft.com/office/powerpoint/2010/main" val="350486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40513" y="0"/>
            <a:ext cx="2057400" cy="6453188"/>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68313" y="0"/>
            <a:ext cx="6019800" cy="6453188"/>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5"/>
          <p:cNvSpPr>
            <a:spLocks noGrp="1" noChangeArrowheads="1"/>
          </p:cNvSpPr>
          <p:nvPr>
            <p:ph type="ftr" sz="quarter" idx="10"/>
          </p:nvPr>
        </p:nvSpPr>
        <p:spPr>
          <a:ln/>
        </p:spPr>
        <p:txBody>
          <a:bodyPr/>
          <a:lstStyle>
            <a:lvl1pPr>
              <a:defRPr/>
            </a:lvl1pPr>
          </a:lstStyle>
          <a:p>
            <a:pPr>
              <a:defRPr/>
            </a:pPr>
            <a:r>
              <a:rPr lang="en-US"/>
              <a:t>Dr. med. Fulvia Rota</a:t>
            </a:r>
            <a:endParaRPr lang="de-CH"/>
          </a:p>
        </p:txBody>
      </p:sp>
      <p:sp>
        <p:nvSpPr>
          <p:cNvPr id="5" name="Rectangle 6"/>
          <p:cNvSpPr>
            <a:spLocks noGrp="1" noChangeArrowheads="1"/>
          </p:cNvSpPr>
          <p:nvPr>
            <p:ph type="sldNum" sz="quarter" idx="11"/>
          </p:nvPr>
        </p:nvSpPr>
        <p:spPr>
          <a:ln/>
        </p:spPr>
        <p:txBody>
          <a:bodyPr/>
          <a:lstStyle>
            <a:lvl1pPr>
              <a:defRPr/>
            </a:lvl1pPr>
          </a:lstStyle>
          <a:p>
            <a:pPr>
              <a:defRPr/>
            </a:pPr>
            <a:fld id="{86A183B5-848D-2445-8AC1-E7975454384A}" type="slidenum">
              <a:rPr lang="de-CH"/>
              <a:pPr>
                <a:defRPr/>
              </a:pPr>
              <a:t>‹#›</a:t>
            </a:fld>
            <a:endParaRPr lang="de-CH"/>
          </a:p>
        </p:txBody>
      </p:sp>
      <p:sp>
        <p:nvSpPr>
          <p:cNvPr id="6" name="Rectangle 7"/>
          <p:cNvSpPr>
            <a:spLocks noGrp="1" noChangeArrowheads="1"/>
          </p:cNvSpPr>
          <p:nvPr>
            <p:ph type="dt" sz="half" idx="12"/>
          </p:nvPr>
        </p:nvSpPr>
        <p:spPr>
          <a:ln/>
        </p:spPr>
        <p:txBody>
          <a:bodyPr/>
          <a:lstStyle>
            <a:lvl1pPr>
              <a:defRPr/>
            </a:lvl1pPr>
          </a:lstStyle>
          <a:p>
            <a:pPr>
              <a:defRPr/>
            </a:pPr>
            <a:r>
              <a:rPr lang="de-CH"/>
              <a:t>10.11.2016</a:t>
            </a:r>
          </a:p>
        </p:txBody>
      </p:sp>
    </p:spTree>
    <p:extLst>
      <p:ext uri="{BB962C8B-B14F-4D97-AF65-F5344CB8AC3E}">
        <p14:creationId xmlns:p14="http://schemas.microsoft.com/office/powerpoint/2010/main" val="34765981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CH"/>
          </a:p>
        </p:txBody>
      </p:sp>
      <p:sp>
        <p:nvSpPr>
          <p:cNvPr id="4"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016A157C-0317-0047-BD19-2557C3FD0534}" type="slidenum">
              <a:rPr lang="de-CH"/>
              <a:pPr>
                <a:defRPr/>
              </a:pPr>
              <a:t>‹#›</a:t>
            </a:fld>
            <a:endParaRPr lang="de-CH"/>
          </a:p>
        </p:txBody>
      </p:sp>
    </p:spTree>
    <p:extLst>
      <p:ext uri="{BB962C8B-B14F-4D97-AF65-F5344CB8AC3E}">
        <p14:creationId xmlns:p14="http://schemas.microsoft.com/office/powerpoint/2010/main" val="5319828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9F7E27AB-9B18-D843-B705-EAE8A80C7248}" type="slidenum">
              <a:rPr lang="de-CH"/>
              <a:pPr>
                <a:defRPr/>
              </a:pPr>
              <a:t>‹#›</a:t>
            </a:fld>
            <a:endParaRPr lang="de-CH"/>
          </a:p>
        </p:txBody>
      </p:sp>
    </p:spTree>
    <p:extLst>
      <p:ext uri="{BB962C8B-B14F-4D97-AF65-F5344CB8AC3E}">
        <p14:creationId xmlns:p14="http://schemas.microsoft.com/office/powerpoint/2010/main" val="2429849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41D6E9A0-EA3D-274D-B420-0F968442A94E}" type="slidenum">
              <a:rPr lang="de-CH"/>
              <a:pPr>
                <a:defRPr/>
              </a:pPr>
              <a:t>‹#›</a:t>
            </a:fld>
            <a:endParaRPr lang="de-CH"/>
          </a:p>
        </p:txBody>
      </p:sp>
    </p:spTree>
    <p:extLst>
      <p:ext uri="{BB962C8B-B14F-4D97-AF65-F5344CB8AC3E}">
        <p14:creationId xmlns:p14="http://schemas.microsoft.com/office/powerpoint/2010/main" val="511401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7" name="Rectangle 6"/>
          <p:cNvSpPr>
            <a:spLocks noGrp="1" noChangeArrowheads="1"/>
          </p:cNvSpPr>
          <p:nvPr>
            <p:ph type="sldNum" sz="quarter" idx="12"/>
          </p:nvPr>
        </p:nvSpPr>
        <p:spPr>
          <a:ln/>
        </p:spPr>
        <p:txBody>
          <a:bodyPr/>
          <a:lstStyle>
            <a:lvl1pPr>
              <a:defRPr/>
            </a:lvl1pPr>
          </a:lstStyle>
          <a:p>
            <a:pPr>
              <a:defRPr/>
            </a:pPr>
            <a:fld id="{290D538B-7896-D54E-BAF3-2028A013CA9B}" type="slidenum">
              <a:rPr lang="de-CH"/>
              <a:pPr>
                <a:defRPr/>
              </a:pPr>
              <a:t>‹#›</a:t>
            </a:fld>
            <a:endParaRPr lang="de-CH"/>
          </a:p>
        </p:txBody>
      </p:sp>
    </p:spTree>
    <p:extLst>
      <p:ext uri="{BB962C8B-B14F-4D97-AF65-F5344CB8AC3E}">
        <p14:creationId xmlns:p14="http://schemas.microsoft.com/office/powerpoint/2010/main" val="11203407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8"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9" name="Rectangle 6"/>
          <p:cNvSpPr>
            <a:spLocks noGrp="1" noChangeArrowheads="1"/>
          </p:cNvSpPr>
          <p:nvPr>
            <p:ph type="sldNum" sz="quarter" idx="12"/>
          </p:nvPr>
        </p:nvSpPr>
        <p:spPr>
          <a:ln/>
        </p:spPr>
        <p:txBody>
          <a:bodyPr/>
          <a:lstStyle>
            <a:lvl1pPr>
              <a:defRPr/>
            </a:lvl1pPr>
          </a:lstStyle>
          <a:p>
            <a:pPr>
              <a:defRPr/>
            </a:pPr>
            <a:fld id="{97C8C5FD-6465-3443-94A7-371352850E6C}" type="slidenum">
              <a:rPr lang="de-CH"/>
              <a:pPr>
                <a:defRPr/>
              </a:pPr>
              <a:t>‹#›</a:t>
            </a:fld>
            <a:endParaRPr lang="de-CH"/>
          </a:p>
        </p:txBody>
      </p:sp>
    </p:spTree>
    <p:extLst>
      <p:ext uri="{BB962C8B-B14F-4D97-AF65-F5344CB8AC3E}">
        <p14:creationId xmlns:p14="http://schemas.microsoft.com/office/powerpoint/2010/main" val="5074979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4"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5" name="Rectangle 6"/>
          <p:cNvSpPr>
            <a:spLocks noGrp="1" noChangeArrowheads="1"/>
          </p:cNvSpPr>
          <p:nvPr>
            <p:ph type="sldNum" sz="quarter" idx="12"/>
          </p:nvPr>
        </p:nvSpPr>
        <p:spPr>
          <a:ln/>
        </p:spPr>
        <p:txBody>
          <a:bodyPr/>
          <a:lstStyle>
            <a:lvl1pPr>
              <a:defRPr/>
            </a:lvl1pPr>
          </a:lstStyle>
          <a:p>
            <a:pPr>
              <a:defRPr/>
            </a:pPr>
            <a:fld id="{8F7CF52A-A6D0-8545-A37D-84701687AFB0}" type="slidenum">
              <a:rPr lang="de-CH"/>
              <a:pPr>
                <a:defRPr/>
              </a:pPr>
              <a:t>‹#›</a:t>
            </a:fld>
            <a:endParaRPr lang="de-CH"/>
          </a:p>
        </p:txBody>
      </p:sp>
    </p:spTree>
    <p:extLst>
      <p:ext uri="{BB962C8B-B14F-4D97-AF65-F5344CB8AC3E}">
        <p14:creationId xmlns:p14="http://schemas.microsoft.com/office/powerpoint/2010/main" val="8265511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3"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4" name="Rectangle 6"/>
          <p:cNvSpPr>
            <a:spLocks noGrp="1" noChangeArrowheads="1"/>
          </p:cNvSpPr>
          <p:nvPr>
            <p:ph type="sldNum" sz="quarter" idx="12"/>
          </p:nvPr>
        </p:nvSpPr>
        <p:spPr>
          <a:ln/>
        </p:spPr>
        <p:txBody>
          <a:bodyPr/>
          <a:lstStyle>
            <a:lvl1pPr>
              <a:defRPr/>
            </a:lvl1pPr>
          </a:lstStyle>
          <a:p>
            <a:pPr>
              <a:defRPr/>
            </a:pPr>
            <a:fld id="{772B6483-54F4-2D48-8A84-11D3A886A042}" type="slidenum">
              <a:rPr lang="de-CH"/>
              <a:pPr>
                <a:defRPr/>
              </a:pPr>
              <a:t>‹#›</a:t>
            </a:fld>
            <a:endParaRPr lang="de-CH"/>
          </a:p>
        </p:txBody>
      </p:sp>
    </p:spTree>
    <p:extLst>
      <p:ext uri="{BB962C8B-B14F-4D97-AF65-F5344CB8AC3E}">
        <p14:creationId xmlns:p14="http://schemas.microsoft.com/office/powerpoint/2010/main" val="15790032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7" name="Rectangle 6"/>
          <p:cNvSpPr>
            <a:spLocks noGrp="1" noChangeArrowheads="1"/>
          </p:cNvSpPr>
          <p:nvPr>
            <p:ph type="sldNum" sz="quarter" idx="12"/>
          </p:nvPr>
        </p:nvSpPr>
        <p:spPr>
          <a:ln/>
        </p:spPr>
        <p:txBody>
          <a:bodyPr/>
          <a:lstStyle>
            <a:lvl1pPr>
              <a:defRPr/>
            </a:lvl1pPr>
          </a:lstStyle>
          <a:p>
            <a:pPr>
              <a:defRPr/>
            </a:pPr>
            <a:fld id="{48EA2F07-DE7C-634D-A062-4E3160F349D7}" type="slidenum">
              <a:rPr lang="de-CH"/>
              <a:pPr>
                <a:defRPr/>
              </a:pPr>
              <a:t>‹#›</a:t>
            </a:fld>
            <a:endParaRPr lang="de-CH"/>
          </a:p>
        </p:txBody>
      </p:sp>
    </p:spTree>
    <p:extLst>
      <p:ext uri="{BB962C8B-B14F-4D97-AF65-F5344CB8AC3E}">
        <p14:creationId xmlns:p14="http://schemas.microsoft.com/office/powerpoint/2010/main" val="2190482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5"/>
          <p:cNvSpPr>
            <a:spLocks noGrp="1" noChangeArrowheads="1"/>
          </p:cNvSpPr>
          <p:nvPr>
            <p:ph type="ftr" sz="quarter" idx="10"/>
          </p:nvPr>
        </p:nvSpPr>
        <p:spPr>
          <a:ln/>
        </p:spPr>
        <p:txBody>
          <a:bodyPr/>
          <a:lstStyle>
            <a:lvl1pPr>
              <a:defRPr/>
            </a:lvl1pPr>
          </a:lstStyle>
          <a:p>
            <a:pPr>
              <a:defRPr/>
            </a:pPr>
            <a:r>
              <a:rPr lang="en-US"/>
              <a:t>Dr. med. Fulvia Rota</a:t>
            </a:r>
            <a:endParaRPr lang="de-CH"/>
          </a:p>
        </p:txBody>
      </p:sp>
      <p:sp>
        <p:nvSpPr>
          <p:cNvPr id="5" name="Rectangle 6"/>
          <p:cNvSpPr>
            <a:spLocks noGrp="1" noChangeArrowheads="1"/>
          </p:cNvSpPr>
          <p:nvPr>
            <p:ph type="sldNum" sz="quarter" idx="11"/>
          </p:nvPr>
        </p:nvSpPr>
        <p:spPr>
          <a:ln/>
        </p:spPr>
        <p:txBody>
          <a:bodyPr/>
          <a:lstStyle>
            <a:lvl1pPr>
              <a:defRPr/>
            </a:lvl1pPr>
          </a:lstStyle>
          <a:p>
            <a:pPr>
              <a:defRPr/>
            </a:pPr>
            <a:fld id="{080DF123-A163-2242-82EC-74C33A320A55}" type="slidenum">
              <a:rPr lang="de-CH"/>
              <a:pPr>
                <a:defRPr/>
              </a:pPr>
              <a:t>‹#›</a:t>
            </a:fld>
            <a:endParaRPr lang="de-CH"/>
          </a:p>
        </p:txBody>
      </p:sp>
      <p:sp>
        <p:nvSpPr>
          <p:cNvPr id="6" name="Rectangle 7"/>
          <p:cNvSpPr>
            <a:spLocks noGrp="1" noChangeArrowheads="1"/>
          </p:cNvSpPr>
          <p:nvPr>
            <p:ph type="dt" sz="half" idx="12"/>
          </p:nvPr>
        </p:nvSpPr>
        <p:spPr>
          <a:ln/>
        </p:spPr>
        <p:txBody>
          <a:bodyPr/>
          <a:lstStyle>
            <a:lvl1pPr>
              <a:defRPr/>
            </a:lvl1pPr>
          </a:lstStyle>
          <a:p>
            <a:pPr>
              <a:defRPr/>
            </a:pPr>
            <a:r>
              <a:rPr lang="de-CH"/>
              <a:t>10.11.2016</a:t>
            </a:r>
          </a:p>
        </p:txBody>
      </p:sp>
    </p:spTree>
    <p:extLst>
      <p:ext uri="{BB962C8B-B14F-4D97-AF65-F5344CB8AC3E}">
        <p14:creationId xmlns:p14="http://schemas.microsoft.com/office/powerpoint/2010/main" val="8633401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CH"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7" name="Rectangle 6"/>
          <p:cNvSpPr>
            <a:spLocks noGrp="1" noChangeArrowheads="1"/>
          </p:cNvSpPr>
          <p:nvPr>
            <p:ph type="sldNum" sz="quarter" idx="12"/>
          </p:nvPr>
        </p:nvSpPr>
        <p:spPr>
          <a:ln/>
        </p:spPr>
        <p:txBody>
          <a:bodyPr/>
          <a:lstStyle>
            <a:lvl1pPr>
              <a:defRPr/>
            </a:lvl1pPr>
          </a:lstStyle>
          <a:p>
            <a:pPr>
              <a:defRPr/>
            </a:pPr>
            <a:fld id="{17B7D310-8CF3-864C-A704-65F50EA1048E}" type="slidenum">
              <a:rPr lang="de-CH"/>
              <a:pPr>
                <a:defRPr/>
              </a:pPr>
              <a:t>‹#›</a:t>
            </a:fld>
            <a:endParaRPr lang="de-CH"/>
          </a:p>
        </p:txBody>
      </p:sp>
    </p:spTree>
    <p:extLst>
      <p:ext uri="{BB962C8B-B14F-4D97-AF65-F5344CB8AC3E}">
        <p14:creationId xmlns:p14="http://schemas.microsoft.com/office/powerpoint/2010/main" val="1602031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FDFD6B87-6B98-114E-8327-F2FE9442A9C9}" type="slidenum">
              <a:rPr lang="de-CH"/>
              <a:pPr>
                <a:defRPr/>
              </a:pPr>
              <a:t>‹#›</a:t>
            </a:fld>
            <a:endParaRPr lang="de-CH"/>
          </a:p>
        </p:txBody>
      </p:sp>
    </p:spTree>
    <p:extLst>
      <p:ext uri="{BB962C8B-B14F-4D97-AF65-F5344CB8AC3E}">
        <p14:creationId xmlns:p14="http://schemas.microsoft.com/office/powerpoint/2010/main" val="6558649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7CABEFF5-2A90-F048-83BF-06C017A47A33}" type="slidenum">
              <a:rPr lang="de-CH"/>
              <a:pPr>
                <a:defRPr/>
              </a:pPr>
              <a:t>‹#›</a:t>
            </a:fld>
            <a:endParaRPr lang="de-CH"/>
          </a:p>
        </p:txBody>
      </p:sp>
    </p:spTree>
    <p:extLst>
      <p:ext uri="{BB962C8B-B14F-4D97-AF65-F5344CB8AC3E}">
        <p14:creationId xmlns:p14="http://schemas.microsoft.com/office/powerpoint/2010/main" val="35694167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CH"/>
          </a:p>
        </p:txBody>
      </p:sp>
      <p:sp>
        <p:nvSpPr>
          <p:cNvPr id="4"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87CA4155-DCB2-0447-9828-87A512CFF12B}" type="slidenum">
              <a:rPr lang="de-CH"/>
              <a:pPr>
                <a:defRPr/>
              </a:pPr>
              <a:t>‹#›</a:t>
            </a:fld>
            <a:endParaRPr lang="de-CH"/>
          </a:p>
        </p:txBody>
      </p:sp>
    </p:spTree>
    <p:extLst>
      <p:ext uri="{BB962C8B-B14F-4D97-AF65-F5344CB8AC3E}">
        <p14:creationId xmlns:p14="http://schemas.microsoft.com/office/powerpoint/2010/main" val="2289813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FEC4162B-F2FC-5F4E-B431-F33512DC85FB}" type="slidenum">
              <a:rPr lang="de-CH"/>
              <a:pPr>
                <a:defRPr/>
              </a:pPr>
              <a:t>‹#›</a:t>
            </a:fld>
            <a:endParaRPr lang="de-CH"/>
          </a:p>
        </p:txBody>
      </p:sp>
    </p:spTree>
    <p:extLst>
      <p:ext uri="{BB962C8B-B14F-4D97-AF65-F5344CB8AC3E}">
        <p14:creationId xmlns:p14="http://schemas.microsoft.com/office/powerpoint/2010/main" val="32328021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0D18DDD0-DAF3-8949-BA62-E03CB8C10EF2}" type="slidenum">
              <a:rPr lang="de-CH"/>
              <a:pPr>
                <a:defRPr/>
              </a:pPr>
              <a:t>‹#›</a:t>
            </a:fld>
            <a:endParaRPr lang="de-CH"/>
          </a:p>
        </p:txBody>
      </p:sp>
    </p:spTree>
    <p:extLst>
      <p:ext uri="{BB962C8B-B14F-4D97-AF65-F5344CB8AC3E}">
        <p14:creationId xmlns:p14="http://schemas.microsoft.com/office/powerpoint/2010/main" val="5050224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7" name="Rectangle 6"/>
          <p:cNvSpPr>
            <a:spLocks noGrp="1" noChangeArrowheads="1"/>
          </p:cNvSpPr>
          <p:nvPr>
            <p:ph type="sldNum" sz="quarter" idx="12"/>
          </p:nvPr>
        </p:nvSpPr>
        <p:spPr>
          <a:ln/>
        </p:spPr>
        <p:txBody>
          <a:bodyPr/>
          <a:lstStyle>
            <a:lvl1pPr>
              <a:defRPr/>
            </a:lvl1pPr>
          </a:lstStyle>
          <a:p>
            <a:pPr>
              <a:defRPr/>
            </a:pPr>
            <a:fld id="{2170A080-B2D5-0849-99DA-7487EDB6469F}" type="slidenum">
              <a:rPr lang="de-CH"/>
              <a:pPr>
                <a:defRPr/>
              </a:pPr>
              <a:t>‹#›</a:t>
            </a:fld>
            <a:endParaRPr lang="de-CH"/>
          </a:p>
        </p:txBody>
      </p:sp>
    </p:spTree>
    <p:extLst>
      <p:ext uri="{BB962C8B-B14F-4D97-AF65-F5344CB8AC3E}">
        <p14:creationId xmlns:p14="http://schemas.microsoft.com/office/powerpoint/2010/main" val="3077555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8"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9" name="Rectangle 6"/>
          <p:cNvSpPr>
            <a:spLocks noGrp="1" noChangeArrowheads="1"/>
          </p:cNvSpPr>
          <p:nvPr>
            <p:ph type="sldNum" sz="quarter" idx="12"/>
          </p:nvPr>
        </p:nvSpPr>
        <p:spPr>
          <a:ln/>
        </p:spPr>
        <p:txBody>
          <a:bodyPr/>
          <a:lstStyle>
            <a:lvl1pPr>
              <a:defRPr/>
            </a:lvl1pPr>
          </a:lstStyle>
          <a:p>
            <a:pPr>
              <a:defRPr/>
            </a:pPr>
            <a:fld id="{AD256811-52CF-0146-8F30-519CBB2A642B}" type="slidenum">
              <a:rPr lang="de-CH"/>
              <a:pPr>
                <a:defRPr/>
              </a:pPr>
              <a:t>‹#›</a:t>
            </a:fld>
            <a:endParaRPr lang="de-CH"/>
          </a:p>
        </p:txBody>
      </p:sp>
    </p:spTree>
    <p:extLst>
      <p:ext uri="{BB962C8B-B14F-4D97-AF65-F5344CB8AC3E}">
        <p14:creationId xmlns:p14="http://schemas.microsoft.com/office/powerpoint/2010/main" val="11263232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4"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5" name="Rectangle 6"/>
          <p:cNvSpPr>
            <a:spLocks noGrp="1" noChangeArrowheads="1"/>
          </p:cNvSpPr>
          <p:nvPr>
            <p:ph type="sldNum" sz="quarter" idx="12"/>
          </p:nvPr>
        </p:nvSpPr>
        <p:spPr>
          <a:ln/>
        </p:spPr>
        <p:txBody>
          <a:bodyPr/>
          <a:lstStyle>
            <a:lvl1pPr>
              <a:defRPr/>
            </a:lvl1pPr>
          </a:lstStyle>
          <a:p>
            <a:pPr>
              <a:defRPr/>
            </a:pPr>
            <a:fld id="{5B45FF92-05F6-B941-86EF-2FEC3B3A0704}" type="slidenum">
              <a:rPr lang="de-CH"/>
              <a:pPr>
                <a:defRPr/>
              </a:pPr>
              <a:t>‹#›</a:t>
            </a:fld>
            <a:endParaRPr lang="de-CH"/>
          </a:p>
        </p:txBody>
      </p:sp>
    </p:spTree>
    <p:extLst>
      <p:ext uri="{BB962C8B-B14F-4D97-AF65-F5344CB8AC3E}">
        <p14:creationId xmlns:p14="http://schemas.microsoft.com/office/powerpoint/2010/main" val="13308738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3"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4" name="Rectangle 6"/>
          <p:cNvSpPr>
            <a:spLocks noGrp="1" noChangeArrowheads="1"/>
          </p:cNvSpPr>
          <p:nvPr>
            <p:ph type="sldNum" sz="quarter" idx="12"/>
          </p:nvPr>
        </p:nvSpPr>
        <p:spPr>
          <a:ln/>
        </p:spPr>
        <p:txBody>
          <a:bodyPr/>
          <a:lstStyle>
            <a:lvl1pPr>
              <a:defRPr/>
            </a:lvl1pPr>
          </a:lstStyle>
          <a:p>
            <a:pPr>
              <a:defRPr/>
            </a:pPr>
            <a:fld id="{254934C1-C649-5A43-8058-8496A543D10D}" type="slidenum">
              <a:rPr lang="de-CH"/>
              <a:pPr>
                <a:defRPr/>
              </a:pPr>
              <a:t>‹#›</a:t>
            </a:fld>
            <a:endParaRPr lang="de-CH"/>
          </a:p>
        </p:txBody>
      </p:sp>
    </p:spTree>
    <p:extLst>
      <p:ext uri="{BB962C8B-B14F-4D97-AF65-F5344CB8AC3E}">
        <p14:creationId xmlns:p14="http://schemas.microsoft.com/office/powerpoint/2010/main" val="148777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Dr. med. Fulvia Rota</a:t>
            </a:r>
            <a:endParaRPr lang="de-CH"/>
          </a:p>
        </p:txBody>
      </p:sp>
      <p:sp>
        <p:nvSpPr>
          <p:cNvPr id="5" name="Rectangle 6"/>
          <p:cNvSpPr>
            <a:spLocks noGrp="1" noChangeArrowheads="1"/>
          </p:cNvSpPr>
          <p:nvPr>
            <p:ph type="sldNum" sz="quarter" idx="11"/>
          </p:nvPr>
        </p:nvSpPr>
        <p:spPr>
          <a:ln/>
        </p:spPr>
        <p:txBody>
          <a:bodyPr/>
          <a:lstStyle>
            <a:lvl1pPr>
              <a:defRPr/>
            </a:lvl1pPr>
          </a:lstStyle>
          <a:p>
            <a:pPr>
              <a:defRPr/>
            </a:pPr>
            <a:fld id="{AD6062D7-E74B-0848-9DDA-4408682A2EBA}" type="slidenum">
              <a:rPr lang="de-CH"/>
              <a:pPr>
                <a:defRPr/>
              </a:pPr>
              <a:t>‹#›</a:t>
            </a:fld>
            <a:endParaRPr lang="de-CH"/>
          </a:p>
        </p:txBody>
      </p:sp>
      <p:sp>
        <p:nvSpPr>
          <p:cNvPr id="6" name="Rectangle 7"/>
          <p:cNvSpPr>
            <a:spLocks noGrp="1" noChangeArrowheads="1"/>
          </p:cNvSpPr>
          <p:nvPr>
            <p:ph type="dt" sz="half" idx="12"/>
          </p:nvPr>
        </p:nvSpPr>
        <p:spPr>
          <a:ln/>
        </p:spPr>
        <p:txBody>
          <a:bodyPr/>
          <a:lstStyle>
            <a:lvl1pPr>
              <a:defRPr/>
            </a:lvl1pPr>
          </a:lstStyle>
          <a:p>
            <a:pPr>
              <a:defRPr/>
            </a:pPr>
            <a:r>
              <a:rPr lang="de-CH"/>
              <a:t>10.11.2016</a:t>
            </a:r>
          </a:p>
        </p:txBody>
      </p:sp>
    </p:spTree>
    <p:extLst>
      <p:ext uri="{BB962C8B-B14F-4D97-AF65-F5344CB8AC3E}">
        <p14:creationId xmlns:p14="http://schemas.microsoft.com/office/powerpoint/2010/main" val="37197368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7" name="Rectangle 6"/>
          <p:cNvSpPr>
            <a:spLocks noGrp="1" noChangeArrowheads="1"/>
          </p:cNvSpPr>
          <p:nvPr>
            <p:ph type="sldNum" sz="quarter" idx="12"/>
          </p:nvPr>
        </p:nvSpPr>
        <p:spPr>
          <a:ln/>
        </p:spPr>
        <p:txBody>
          <a:bodyPr/>
          <a:lstStyle>
            <a:lvl1pPr>
              <a:defRPr/>
            </a:lvl1pPr>
          </a:lstStyle>
          <a:p>
            <a:pPr>
              <a:defRPr/>
            </a:pPr>
            <a:fld id="{32B31790-7C5C-2746-AABD-98EA2A95F724}" type="slidenum">
              <a:rPr lang="de-CH"/>
              <a:pPr>
                <a:defRPr/>
              </a:pPr>
              <a:t>‹#›</a:t>
            </a:fld>
            <a:endParaRPr lang="de-CH"/>
          </a:p>
        </p:txBody>
      </p:sp>
    </p:spTree>
    <p:extLst>
      <p:ext uri="{BB962C8B-B14F-4D97-AF65-F5344CB8AC3E}">
        <p14:creationId xmlns:p14="http://schemas.microsoft.com/office/powerpoint/2010/main" val="8233282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CH"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7" name="Rectangle 6"/>
          <p:cNvSpPr>
            <a:spLocks noGrp="1" noChangeArrowheads="1"/>
          </p:cNvSpPr>
          <p:nvPr>
            <p:ph type="sldNum" sz="quarter" idx="12"/>
          </p:nvPr>
        </p:nvSpPr>
        <p:spPr>
          <a:ln/>
        </p:spPr>
        <p:txBody>
          <a:bodyPr/>
          <a:lstStyle>
            <a:lvl1pPr>
              <a:defRPr/>
            </a:lvl1pPr>
          </a:lstStyle>
          <a:p>
            <a:pPr>
              <a:defRPr/>
            </a:pPr>
            <a:fld id="{5D62A249-4C4E-D745-BDDA-7CE35A4E5D27}" type="slidenum">
              <a:rPr lang="de-CH"/>
              <a:pPr>
                <a:defRPr/>
              </a:pPr>
              <a:t>‹#›</a:t>
            </a:fld>
            <a:endParaRPr lang="de-CH"/>
          </a:p>
        </p:txBody>
      </p:sp>
    </p:spTree>
    <p:extLst>
      <p:ext uri="{BB962C8B-B14F-4D97-AF65-F5344CB8AC3E}">
        <p14:creationId xmlns:p14="http://schemas.microsoft.com/office/powerpoint/2010/main" val="27705267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7E7D40C3-50EE-0D4A-B352-DAF52B9C8F2A}" type="slidenum">
              <a:rPr lang="de-CH"/>
              <a:pPr>
                <a:defRPr/>
              </a:pPr>
              <a:t>‹#›</a:t>
            </a:fld>
            <a:endParaRPr lang="de-CH"/>
          </a:p>
        </p:txBody>
      </p:sp>
    </p:spTree>
    <p:extLst>
      <p:ext uri="{BB962C8B-B14F-4D97-AF65-F5344CB8AC3E}">
        <p14:creationId xmlns:p14="http://schemas.microsoft.com/office/powerpoint/2010/main" val="243522331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4"/>
          <p:cNvSpPr>
            <a:spLocks noGrp="1" noChangeArrowheads="1"/>
          </p:cNvSpPr>
          <p:nvPr>
            <p:ph type="dt" sz="half" idx="10"/>
          </p:nvPr>
        </p:nvSpPr>
        <p:spPr>
          <a:ln/>
        </p:spPr>
        <p:txBody>
          <a:bodyPr/>
          <a:lstStyle>
            <a:lvl1pPr>
              <a:defRPr/>
            </a:lvl1pPr>
          </a:lstStyle>
          <a:p>
            <a:pPr>
              <a:defRPr/>
            </a:pPr>
            <a:r>
              <a:rPr lang="de-CH"/>
              <a:t>10.11.2016</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Dr. med. Fulvia Rota</a:t>
            </a:r>
            <a:endParaRPr lang="de-DE"/>
          </a:p>
        </p:txBody>
      </p:sp>
      <p:sp>
        <p:nvSpPr>
          <p:cNvPr id="6" name="Rectangle 6"/>
          <p:cNvSpPr>
            <a:spLocks noGrp="1" noChangeArrowheads="1"/>
          </p:cNvSpPr>
          <p:nvPr>
            <p:ph type="sldNum" sz="quarter" idx="12"/>
          </p:nvPr>
        </p:nvSpPr>
        <p:spPr>
          <a:ln/>
        </p:spPr>
        <p:txBody>
          <a:bodyPr/>
          <a:lstStyle>
            <a:lvl1pPr>
              <a:defRPr/>
            </a:lvl1pPr>
          </a:lstStyle>
          <a:p>
            <a:pPr>
              <a:defRPr/>
            </a:pPr>
            <a:fld id="{A9D156FE-48C7-484E-A95C-41A926F4FBC8}" type="slidenum">
              <a:rPr lang="de-CH"/>
              <a:pPr>
                <a:defRPr/>
              </a:pPr>
              <a:t>‹#›</a:t>
            </a:fld>
            <a:endParaRPr lang="de-CH"/>
          </a:p>
        </p:txBody>
      </p:sp>
    </p:spTree>
    <p:extLst>
      <p:ext uri="{BB962C8B-B14F-4D97-AF65-F5344CB8AC3E}">
        <p14:creationId xmlns:p14="http://schemas.microsoft.com/office/powerpoint/2010/main" val="954336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68313" y="1773238"/>
            <a:ext cx="4038600" cy="4679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59313" y="1773238"/>
            <a:ext cx="4038600" cy="4679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Rectangle 5"/>
          <p:cNvSpPr>
            <a:spLocks noGrp="1" noChangeArrowheads="1"/>
          </p:cNvSpPr>
          <p:nvPr>
            <p:ph type="ftr" sz="quarter" idx="10"/>
          </p:nvPr>
        </p:nvSpPr>
        <p:spPr>
          <a:ln/>
        </p:spPr>
        <p:txBody>
          <a:bodyPr/>
          <a:lstStyle>
            <a:lvl1pPr>
              <a:defRPr/>
            </a:lvl1pPr>
          </a:lstStyle>
          <a:p>
            <a:pPr>
              <a:defRPr/>
            </a:pPr>
            <a:r>
              <a:rPr lang="en-US"/>
              <a:t>Dr. med. Fulvia Rota</a:t>
            </a:r>
            <a:endParaRPr lang="de-CH"/>
          </a:p>
        </p:txBody>
      </p:sp>
      <p:sp>
        <p:nvSpPr>
          <p:cNvPr id="6" name="Rectangle 6"/>
          <p:cNvSpPr>
            <a:spLocks noGrp="1" noChangeArrowheads="1"/>
          </p:cNvSpPr>
          <p:nvPr>
            <p:ph type="sldNum" sz="quarter" idx="11"/>
          </p:nvPr>
        </p:nvSpPr>
        <p:spPr>
          <a:ln/>
        </p:spPr>
        <p:txBody>
          <a:bodyPr/>
          <a:lstStyle>
            <a:lvl1pPr>
              <a:defRPr/>
            </a:lvl1pPr>
          </a:lstStyle>
          <a:p>
            <a:pPr>
              <a:defRPr/>
            </a:pPr>
            <a:fld id="{6034B5D1-0574-254C-A45D-EDDE3B2505CD}" type="slidenum">
              <a:rPr lang="de-CH"/>
              <a:pPr>
                <a:defRPr/>
              </a:pPr>
              <a:t>‹#›</a:t>
            </a:fld>
            <a:endParaRPr lang="de-CH"/>
          </a:p>
        </p:txBody>
      </p:sp>
      <p:sp>
        <p:nvSpPr>
          <p:cNvPr id="7" name="Rectangle 7"/>
          <p:cNvSpPr>
            <a:spLocks noGrp="1" noChangeArrowheads="1"/>
          </p:cNvSpPr>
          <p:nvPr>
            <p:ph type="dt" sz="half" idx="12"/>
          </p:nvPr>
        </p:nvSpPr>
        <p:spPr>
          <a:ln/>
        </p:spPr>
        <p:txBody>
          <a:bodyPr/>
          <a:lstStyle>
            <a:lvl1pPr>
              <a:defRPr/>
            </a:lvl1pPr>
          </a:lstStyle>
          <a:p>
            <a:pPr>
              <a:defRPr/>
            </a:pPr>
            <a:r>
              <a:rPr lang="de-CH"/>
              <a:t>10.11.2016</a:t>
            </a:r>
          </a:p>
        </p:txBody>
      </p:sp>
    </p:spTree>
    <p:extLst>
      <p:ext uri="{BB962C8B-B14F-4D97-AF65-F5344CB8AC3E}">
        <p14:creationId xmlns:p14="http://schemas.microsoft.com/office/powerpoint/2010/main" val="39312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Rectangle 5"/>
          <p:cNvSpPr>
            <a:spLocks noGrp="1" noChangeArrowheads="1"/>
          </p:cNvSpPr>
          <p:nvPr>
            <p:ph type="ftr" sz="quarter" idx="10"/>
          </p:nvPr>
        </p:nvSpPr>
        <p:spPr>
          <a:ln/>
        </p:spPr>
        <p:txBody>
          <a:bodyPr/>
          <a:lstStyle>
            <a:lvl1pPr>
              <a:defRPr/>
            </a:lvl1pPr>
          </a:lstStyle>
          <a:p>
            <a:pPr>
              <a:defRPr/>
            </a:pPr>
            <a:r>
              <a:rPr lang="en-US"/>
              <a:t>Dr. med. Fulvia Rota</a:t>
            </a:r>
            <a:endParaRPr lang="de-CH"/>
          </a:p>
        </p:txBody>
      </p:sp>
      <p:sp>
        <p:nvSpPr>
          <p:cNvPr id="8" name="Rectangle 6"/>
          <p:cNvSpPr>
            <a:spLocks noGrp="1" noChangeArrowheads="1"/>
          </p:cNvSpPr>
          <p:nvPr>
            <p:ph type="sldNum" sz="quarter" idx="11"/>
          </p:nvPr>
        </p:nvSpPr>
        <p:spPr>
          <a:ln/>
        </p:spPr>
        <p:txBody>
          <a:bodyPr/>
          <a:lstStyle>
            <a:lvl1pPr>
              <a:defRPr/>
            </a:lvl1pPr>
          </a:lstStyle>
          <a:p>
            <a:pPr>
              <a:defRPr/>
            </a:pPr>
            <a:fld id="{F5AA0C11-9506-AE4B-86F0-6AC31D5EE04A}" type="slidenum">
              <a:rPr lang="de-CH"/>
              <a:pPr>
                <a:defRPr/>
              </a:pPr>
              <a:t>‹#›</a:t>
            </a:fld>
            <a:endParaRPr lang="de-CH"/>
          </a:p>
        </p:txBody>
      </p:sp>
      <p:sp>
        <p:nvSpPr>
          <p:cNvPr id="9" name="Rectangle 7"/>
          <p:cNvSpPr>
            <a:spLocks noGrp="1" noChangeArrowheads="1"/>
          </p:cNvSpPr>
          <p:nvPr>
            <p:ph type="dt" sz="half" idx="12"/>
          </p:nvPr>
        </p:nvSpPr>
        <p:spPr>
          <a:ln/>
        </p:spPr>
        <p:txBody>
          <a:bodyPr/>
          <a:lstStyle>
            <a:lvl1pPr>
              <a:defRPr/>
            </a:lvl1pPr>
          </a:lstStyle>
          <a:p>
            <a:pPr>
              <a:defRPr/>
            </a:pPr>
            <a:r>
              <a:rPr lang="de-CH"/>
              <a:t>10.11.2016</a:t>
            </a:r>
          </a:p>
        </p:txBody>
      </p:sp>
    </p:spTree>
    <p:extLst>
      <p:ext uri="{BB962C8B-B14F-4D97-AF65-F5344CB8AC3E}">
        <p14:creationId xmlns:p14="http://schemas.microsoft.com/office/powerpoint/2010/main" val="88179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Rectangle 5"/>
          <p:cNvSpPr>
            <a:spLocks noGrp="1" noChangeArrowheads="1"/>
          </p:cNvSpPr>
          <p:nvPr>
            <p:ph type="ftr" sz="quarter" idx="10"/>
          </p:nvPr>
        </p:nvSpPr>
        <p:spPr>
          <a:ln/>
        </p:spPr>
        <p:txBody>
          <a:bodyPr/>
          <a:lstStyle>
            <a:lvl1pPr>
              <a:defRPr/>
            </a:lvl1pPr>
          </a:lstStyle>
          <a:p>
            <a:pPr>
              <a:defRPr/>
            </a:pPr>
            <a:r>
              <a:rPr lang="en-US"/>
              <a:t>Dr. med. Fulvia Rota</a:t>
            </a:r>
            <a:endParaRPr lang="de-CH"/>
          </a:p>
        </p:txBody>
      </p:sp>
      <p:sp>
        <p:nvSpPr>
          <p:cNvPr id="4" name="Rectangle 6"/>
          <p:cNvSpPr>
            <a:spLocks noGrp="1" noChangeArrowheads="1"/>
          </p:cNvSpPr>
          <p:nvPr>
            <p:ph type="sldNum" sz="quarter" idx="11"/>
          </p:nvPr>
        </p:nvSpPr>
        <p:spPr>
          <a:ln/>
        </p:spPr>
        <p:txBody>
          <a:bodyPr/>
          <a:lstStyle>
            <a:lvl1pPr>
              <a:defRPr/>
            </a:lvl1pPr>
          </a:lstStyle>
          <a:p>
            <a:pPr>
              <a:defRPr/>
            </a:pPr>
            <a:fld id="{4ED98841-3C7F-214F-9756-CBF499A55F46}" type="slidenum">
              <a:rPr lang="de-CH"/>
              <a:pPr>
                <a:defRPr/>
              </a:pPr>
              <a:t>‹#›</a:t>
            </a:fld>
            <a:endParaRPr lang="de-CH"/>
          </a:p>
        </p:txBody>
      </p:sp>
      <p:sp>
        <p:nvSpPr>
          <p:cNvPr id="5" name="Rectangle 7"/>
          <p:cNvSpPr>
            <a:spLocks noGrp="1" noChangeArrowheads="1"/>
          </p:cNvSpPr>
          <p:nvPr>
            <p:ph type="dt" sz="half" idx="12"/>
          </p:nvPr>
        </p:nvSpPr>
        <p:spPr>
          <a:ln/>
        </p:spPr>
        <p:txBody>
          <a:bodyPr/>
          <a:lstStyle>
            <a:lvl1pPr>
              <a:defRPr/>
            </a:lvl1pPr>
          </a:lstStyle>
          <a:p>
            <a:pPr>
              <a:defRPr/>
            </a:pPr>
            <a:r>
              <a:rPr lang="de-CH"/>
              <a:t>10.11.2016</a:t>
            </a:r>
          </a:p>
        </p:txBody>
      </p:sp>
    </p:spTree>
    <p:extLst>
      <p:ext uri="{BB962C8B-B14F-4D97-AF65-F5344CB8AC3E}">
        <p14:creationId xmlns:p14="http://schemas.microsoft.com/office/powerpoint/2010/main" val="1888776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Dr. med. Fulvia Rota</a:t>
            </a:r>
            <a:endParaRPr lang="de-CH"/>
          </a:p>
        </p:txBody>
      </p:sp>
      <p:sp>
        <p:nvSpPr>
          <p:cNvPr id="3" name="Rectangle 6"/>
          <p:cNvSpPr>
            <a:spLocks noGrp="1" noChangeArrowheads="1"/>
          </p:cNvSpPr>
          <p:nvPr>
            <p:ph type="sldNum" sz="quarter" idx="11"/>
          </p:nvPr>
        </p:nvSpPr>
        <p:spPr>
          <a:ln/>
        </p:spPr>
        <p:txBody>
          <a:bodyPr/>
          <a:lstStyle>
            <a:lvl1pPr>
              <a:defRPr/>
            </a:lvl1pPr>
          </a:lstStyle>
          <a:p>
            <a:pPr>
              <a:defRPr/>
            </a:pPr>
            <a:fld id="{28F42581-A0E0-BB4A-A75B-E544C0DD9424}" type="slidenum">
              <a:rPr lang="de-CH"/>
              <a:pPr>
                <a:defRPr/>
              </a:pPr>
              <a:t>‹#›</a:t>
            </a:fld>
            <a:endParaRPr lang="de-CH"/>
          </a:p>
        </p:txBody>
      </p:sp>
      <p:sp>
        <p:nvSpPr>
          <p:cNvPr id="4" name="Rectangle 7"/>
          <p:cNvSpPr>
            <a:spLocks noGrp="1" noChangeArrowheads="1"/>
          </p:cNvSpPr>
          <p:nvPr>
            <p:ph type="dt" sz="half" idx="12"/>
          </p:nvPr>
        </p:nvSpPr>
        <p:spPr>
          <a:ln/>
        </p:spPr>
        <p:txBody>
          <a:bodyPr/>
          <a:lstStyle>
            <a:lvl1pPr>
              <a:defRPr/>
            </a:lvl1pPr>
          </a:lstStyle>
          <a:p>
            <a:pPr>
              <a:defRPr/>
            </a:pPr>
            <a:r>
              <a:rPr lang="de-CH"/>
              <a:t>10.11.2016</a:t>
            </a:r>
          </a:p>
        </p:txBody>
      </p:sp>
    </p:spTree>
    <p:extLst>
      <p:ext uri="{BB962C8B-B14F-4D97-AF65-F5344CB8AC3E}">
        <p14:creationId xmlns:p14="http://schemas.microsoft.com/office/powerpoint/2010/main" val="1540794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Dr. med. Fulvia Rota</a:t>
            </a:r>
            <a:endParaRPr lang="de-CH"/>
          </a:p>
        </p:txBody>
      </p:sp>
      <p:sp>
        <p:nvSpPr>
          <p:cNvPr id="6" name="Rectangle 6"/>
          <p:cNvSpPr>
            <a:spLocks noGrp="1" noChangeArrowheads="1"/>
          </p:cNvSpPr>
          <p:nvPr>
            <p:ph type="sldNum" sz="quarter" idx="11"/>
          </p:nvPr>
        </p:nvSpPr>
        <p:spPr>
          <a:ln/>
        </p:spPr>
        <p:txBody>
          <a:bodyPr/>
          <a:lstStyle>
            <a:lvl1pPr>
              <a:defRPr/>
            </a:lvl1pPr>
          </a:lstStyle>
          <a:p>
            <a:pPr>
              <a:defRPr/>
            </a:pPr>
            <a:fld id="{228409D1-B56F-114E-AD2A-DE74806C5B75}" type="slidenum">
              <a:rPr lang="de-CH"/>
              <a:pPr>
                <a:defRPr/>
              </a:pPr>
              <a:t>‹#›</a:t>
            </a:fld>
            <a:endParaRPr lang="de-CH"/>
          </a:p>
        </p:txBody>
      </p:sp>
      <p:sp>
        <p:nvSpPr>
          <p:cNvPr id="7" name="Rectangle 7"/>
          <p:cNvSpPr>
            <a:spLocks noGrp="1" noChangeArrowheads="1"/>
          </p:cNvSpPr>
          <p:nvPr>
            <p:ph type="dt" sz="half" idx="12"/>
          </p:nvPr>
        </p:nvSpPr>
        <p:spPr>
          <a:ln/>
        </p:spPr>
        <p:txBody>
          <a:bodyPr/>
          <a:lstStyle>
            <a:lvl1pPr>
              <a:defRPr/>
            </a:lvl1pPr>
          </a:lstStyle>
          <a:p>
            <a:pPr>
              <a:defRPr/>
            </a:pPr>
            <a:r>
              <a:rPr lang="de-CH"/>
              <a:t>10.11.2016</a:t>
            </a:r>
          </a:p>
        </p:txBody>
      </p:sp>
    </p:spTree>
    <p:extLst>
      <p:ext uri="{BB962C8B-B14F-4D97-AF65-F5344CB8AC3E}">
        <p14:creationId xmlns:p14="http://schemas.microsoft.com/office/powerpoint/2010/main" val="1420909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CH"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Dr. med. Fulvia Rota</a:t>
            </a:r>
            <a:endParaRPr lang="de-CH"/>
          </a:p>
        </p:txBody>
      </p:sp>
      <p:sp>
        <p:nvSpPr>
          <p:cNvPr id="6" name="Rectangle 6"/>
          <p:cNvSpPr>
            <a:spLocks noGrp="1" noChangeArrowheads="1"/>
          </p:cNvSpPr>
          <p:nvPr>
            <p:ph type="sldNum" sz="quarter" idx="11"/>
          </p:nvPr>
        </p:nvSpPr>
        <p:spPr>
          <a:ln/>
        </p:spPr>
        <p:txBody>
          <a:bodyPr/>
          <a:lstStyle>
            <a:lvl1pPr>
              <a:defRPr/>
            </a:lvl1pPr>
          </a:lstStyle>
          <a:p>
            <a:pPr>
              <a:defRPr/>
            </a:pPr>
            <a:fld id="{1957C855-E17B-5749-A6F6-C4EBA929F856}" type="slidenum">
              <a:rPr lang="de-CH"/>
              <a:pPr>
                <a:defRPr/>
              </a:pPr>
              <a:t>‹#›</a:t>
            </a:fld>
            <a:endParaRPr lang="de-CH"/>
          </a:p>
        </p:txBody>
      </p:sp>
      <p:sp>
        <p:nvSpPr>
          <p:cNvPr id="7" name="Rectangle 7"/>
          <p:cNvSpPr>
            <a:spLocks noGrp="1" noChangeArrowheads="1"/>
          </p:cNvSpPr>
          <p:nvPr>
            <p:ph type="dt" sz="half" idx="12"/>
          </p:nvPr>
        </p:nvSpPr>
        <p:spPr>
          <a:ln/>
        </p:spPr>
        <p:txBody>
          <a:bodyPr/>
          <a:lstStyle>
            <a:lvl1pPr>
              <a:defRPr/>
            </a:lvl1pPr>
          </a:lstStyle>
          <a:p>
            <a:pPr>
              <a:defRPr/>
            </a:pPr>
            <a:r>
              <a:rPr lang="de-CH"/>
              <a:t>10.11.2016</a:t>
            </a:r>
          </a:p>
        </p:txBody>
      </p:sp>
    </p:spTree>
    <p:extLst>
      <p:ext uri="{BB962C8B-B14F-4D97-AF65-F5344CB8AC3E}">
        <p14:creationId xmlns:p14="http://schemas.microsoft.com/office/powerpoint/2010/main" val="26623582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188913"/>
            <a:ext cx="8229600" cy="576262"/>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CH"/>
              <a:t>Titelmasterformat durch Klicken bearbeiten</a:t>
            </a:r>
          </a:p>
        </p:txBody>
      </p:sp>
      <p:sp>
        <p:nvSpPr>
          <p:cNvPr id="1027" name="Rectangle 3"/>
          <p:cNvSpPr>
            <a:spLocks noGrp="1" noChangeArrowheads="1"/>
          </p:cNvSpPr>
          <p:nvPr>
            <p:ph type="body" idx="1"/>
          </p:nvPr>
        </p:nvSpPr>
        <p:spPr bwMode="auto">
          <a:xfrm>
            <a:off x="468313" y="1773238"/>
            <a:ext cx="8229600" cy="4679950"/>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CH"/>
              <a:t>Textmasterformate durch Klicken bearbeiten</a:t>
            </a:r>
          </a:p>
          <a:p>
            <a:pPr lvl="1"/>
            <a:r>
              <a:rPr lang="de-CH"/>
              <a:t>Zweite Ebene</a:t>
            </a:r>
          </a:p>
          <a:p>
            <a:pPr lvl="2"/>
            <a:r>
              <a:rPr lang="de-CH"/>
              <a:t>Dritte Ebene</a:t>
            </a:r>
          </a:p>
        </p:txBody>
      </p:sp>
      <p:sp>
        <p:nvSpPr>
          <p:cNvPr id="12293" name="Rectangle 5"/>
          <p:cNvSpPr>
            <a:spLocks noGrp="1" noChangeArrowheads="1"/>
          </p:cNvSpPr>
          <p:nvPr>
            <p:ph type="ftr" sz="quarter" idx="3"/>
          </p:nvPr>
        </p:nvSpPr>
        <p:spPr bwMode="auto">
          <a:xfrm>
            <a:off x="1835150" y="6524625"/>
            <a:ext cx="6624638" cy="196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pPr>
              <a:defRPr/>
            </a:pPr>
            <a:r>
              <a:rPr lang="en-US"/>
              <a:t>Dr. med. Fulvia Rota</a:t>
            </a:r>
            <a:endParaRPr lang="de-CH"/>
          </a:p>
        </p:txBody>
      </p:sp>
      <p:sp>
        <p:nvSpPr>
          <p:cNvPr id="12294" name="Rectangle 6"/>
          <p:cNvSpPr>
            <a:spLocks noGrp="1" noChangeArrowheads="1"/>
          </p:cNvSpPr>
          <p:nvPr>
            <p:ph type="sldNum" sz="quarter" idx="4"/>
          </p:nvPr>
        </p:nvSpPr>
        <p:spPr bwMode="auto">
          <a:xfrm>
            <a:off x="6877050" y="6524625"/>
            <a:ext cx="1798638" cy="125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B042D02B-E8F8-4743-89E5-14C8ECD814CC}" type="slidenum">
              <a:rPr lang="de-CH"/>
              <a:pPr>
                <a:defRPr/>
              </a:pPr>
              <a:t>‹#›</a:t>
            </a:fld>
            <a:endParaRPr lang="de-CH"/>
          </a:p>
        </p:txBody>
      </p:sp>
      <p:sp>
        <p:nvSpPr>
          <p:cNvPr id="12295" name="Rectangle 7"/>
          <p:cNvSpPr>
            <a:spLocks noGrp="1" noChangeArrowheads="1"/>
          </p:cNvSpPr>
          <p:nvPr>
            <p:ph type="dt" sz="half" idx="2"/>
          </p:nvPr>
        </p:nvSpPr>
        <p:spPr bwMode="auto">
          <a:xfrm>
            <a:off x="684213" y="6524625"/>
            <a:ext cx="1008062" cy="1889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smtClean="0"/>
            </a:lvl1pPr>
          </a:lstStyle>
          <a:p>
            <a:pPr>
              <a:defRPr/>
            </a:pPr>
            <a:r>
              <a:rPr lang="de-CH"/>
              <a:t>10.11.2016</a:t>
            </a:r>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hf hdr="0"/>
  <p:txStyles>
    <p:titleStyle>
      <a:lvl1pPr algn="ctr" rtl="0" eaLnBrk="0" fontAlgn="base" hangingPunct="0">
        <a:spcBef>
          <a:spcPct val="0"/>
        </a:spcBef>
        <a:spcAft>
          <a:spcPct val="0"/>
        </a:spcAft>
        <a:defRPr sz="2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2400">
          <a:solidFill>
            <a:schemeClr val="tx2"/>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2400">
          <a:solidFill>
            <a:schemeClr val="tx2"/>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2400">
          <a:solidFill>
            <a:schemeClr val="tx2"/>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2400">
          <a:solidFill>
            <a:schemeClr val="tx2"/>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2800">
          <a:solidFill>
            <a:schemeClr val="tx2"/>
          </a:solidFill>
          <a:latin typeface="Calibri" pitchFamily="34" charset="0"/>
        </a:defRPr>
      </a:lvl6pPr>
      <a:lvl7pPr marL="914400" algn="ctr" rtl="0" fontAlgn="base">
        <a:spcBef>
          <a:spcPct val="0"/>
        </a:spcBef>
        <a:spcAft>
          <a:spcPct val="0"/>
        </a:spcAft>
        <a:defRPr sz="2800">
          <a:solidFill>
            <a:schemeClr val="tx2"/>
          </a:solidFill>
          <a:latin typeface="Calibri" pitchFamily="34" charset="0"/>
        </a:defRPr>
      </a:lvl7pPr>
      <a:lvl8pPr marL="1371600" algn="ctr" rtl="0" fontAlgn="base">
        <a:spcBef>
          <a:spcPct val="0"/>
        </a:spcBef>
        <a:spcAft>
          <a:spcPct val="0"/>
        </a:spcAft>
        <a:defRPr sz="2800">
          <a:solidFill>
            <a:schemeClr val="tx2"/>
          </a:solidFill>
          <a:latin typeface="Calibri" pitchFamily="34" charset="0"/>
        </a:defRPr>
      </a:lvl8pPr>
      <a:lvl9pPr marL="1828800" algn="ctr" rtl="0" fontAlgn="base">
        <a:spcBef>
          <a:spcPct val="0"/>
        </a:spcBef>
        <a:spcAft>
          <a:spcPct val="0"/>
        </a:spcAft>
        <a:defRPr sz="2800">
          <a:solidFill>
            <a:schemeClr val="tx2"/>
          </a:solidFill>
          <a:latin typeface="Calibri" pitchFamily="34" charset="0"/>
        </a:defRPr>
      </a:lvl9pPr>
    </p:titleStyle>
    <p:bodyStyle>
      <a:lvl1pPr marL="342900" indent="-342900" algn="l" rtl="0" eaLnBrk="0" fontAlgn="base" hangingPunct="0">
        <a:spcBef>
          <a:spcPct val="20000"/>
        </a:spcBef>
        <a:spcAft>
          <a:spcPct val="0"/>
        </a:spcAft>
        <a:buChar char="•"/>
        <a:defRPr sz="2400">
          <a:solidFill>
            <a:srgbClr val="0000CC"/>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000">
          <a:solidFill>
            <a:srgbClr val="0000CC"/>
          </a:solidFill>
          <a:latin typeface="Arial" charset="0"/>
          <a:ea typeface="ＭＳ Ｐゴシック" charset="-128"/>
        </a:defRPr>
      </a:lvl2pPr>
      <a:lvl3pPr marL="1143000" indent="-228600" algn="l" rtl="0" eaLnBrk="0" fontAlgn="base" hangingPunct="0">
        <a:spcBef>
          <a:spcPct val="20000"/>
        </a:spcBef>
        <a:spcAft>
          <a:spcPct val="0"/>
        </a:spcAft>
        <a:buChar char="•"/>
        <a:defRPr>
          <a:solidFill>
            <a:srgbClr val="0000CC"/>
          </a:solidFill>
          <a:latin typeface="Arial" charset="0"/>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128"/>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274638"/>
            <a:ext cx="8229600" cy="1143000"/>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CH"/>
              <a:t>Titelmasterformat durch Klicken bearbeiten</a:t>
            </a:r>
          </a:p>
        </p:txBody>
      </p:sp>
      <p:sp>
        <p:nvSpPr>
          <p:cNvPr id="13315" name="Rectangle 3"/>
          <p:cNvSpPr>
            <a:spLocks noGrp="1" noChangeArrowheads="1"/>
          </p:cNvSpPr>
          <p:nvPr>
            <p:ph type="body" idx="1"/>
          </p:nvPr>
        </p:nvSpPr>
        <p:spPr bwMode="auto">
          <a:xfrm>
            <a:off x="457200" y="1600200"/>
            <a:ext cx="8229600" cy="4525963"/>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CH"/>
              <a:t>Textmasterformate durch Klicken bearbeiten</a:t>
            </a:r>
          </a:p>
          <a:p>
            <a:pPr lvl="1"/>
            <a:r>
              <a:rPr lang="de-CH"/>
              <a:t>Zweite Ebene</a:t>
            </a:r>
          </a:p>
          <a:p>
            <a:pPr lvl="2"/>
            <a:r>
              <a:rPr lang="de-CH"/>
              <a:t>Dritte Ebene</a:t>
            </a:r>
          </a:p>
          <a:p>
            <a:pPr lvl="3"/>
            <a:r>
              <a:rPr lang="de-CH"/>
              <a:t>Vierte Ebene</a:t>
            </a:r>
          </a:p>
          <a:p>
            <a:pPr lvl="4"/>
            <a:r>
              <a:rPr lang="de-CH"/>
              <a:t>Fünfte Ebene</a:t>
            </a:r>
          </a:p>
        </p:txBody>
      </p:sp>
      <p:sp>
        <p:nvSpPr>
          <p:cNvPr id="9114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latin typeface="Arial" charset="0"/>
              </a:defRPr>
            </a:lvl1pPr>
          </a:lstStyle>
          <a:p>
            <a:pPr>
              <a:defRPr/>
            </a:pPr>
            <a:r>
              <a:rPr lang="de-CH"/>
              <a:t>10.11.2016</a:t>
            </a:r>
          </a:p>
        </p:txBody>
      </p:sp>
      <p:sp>
        <p:nvSpPr>
          <p:cNvPr id="9114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r>
              <a:rPr lang="en-US"/>
              <a:t>Dr. med. Fulvia Rota</a:t>
            </a:r>
            <a:endParaRPr lang="de-DE"/>
          </a:p>
        </p:txBody>
      </p:sp>
      <p:sp>
        <p:nvSpPr>
          <p:cNvPr id="9114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9E71728-FB1A-DB4B-AA54-70A050A65CCE}" type="slidenum">
              <a:rPr lang="de-CH"/>
              <a:pPr>
                <a:defRPr/>
              </a:pPr>
              <a:t>‹#›</a:t>
            </a:fld>
            <a:endParaRPr lang="de-CH"/>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457200" y="274638"/>
            <a:ext cx="8229600" cy="1143000"/>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CH"/>
              <a:t>Titelmasterformat durch Klicken bearbeiten</a:t>
            </a:r>
          </a:p>
        </p:txBody>
      </p:sp>
      <p:sp>
        <p:nvSpPr>
          <p:cNvPr id="25603" name="Rectangle 3"/>
          <p:cNvSpPr>
            <a:spLocks noGrp="1" noChangeArrowheads="1"/>
          </p:cNvSpPr>
          <p:nvPr>
            <p:ph type="body" idx="1"/>
          </p:nvPr>
        </p:nvSpPr>
        <p:spPr bwMode="auto">
          <a:xfrm>
            <a:off x="457200" y="1600200"/>
            <a:ext cx="8229600" cy="4525963"/>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CH"/>
              <a:t>Textmasterformate durch Klicken bearbeiten</a:t>
            </a:r>
          </a:p>
          <a:p>
            <a:pPr lvl="1"/>
            <a:r>
              <a:rPr lang="de-CH"/>
              <a:t>Zweite Ebene</a:t>
            </a:r>
          </a:p>
          <a:p>
            <a:pPr lvl="2"/>
            <a:r>
              <a:rPr lang="de-CH"/>
              <a:t>Dritte Ebene</a:t>
            </a:r>
          </a:p>
          <a:p>
            <a:pPr lvl="3"/>
            <a:r>
              <a:rPr lang="de-CH"/>
              <a:t>Vierte Ebene</a:t>
            </a:r>
          </a:p>
          <a:p>
            <a:pPr lvl="4"/>
            <a:r>
              <a:rPr lang="de-CH"/>
              <a:t>Fünfte Ebene</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latin typeface="Arial" charset="0"/>
              </a:defRPr>
            </a:lvl1pPr>
          </a:lstStyle>
          <a:p>
            <a:pPr>
              <a:defRPr/>
            </a:pPr>
            <a:r>
              <a:rPr lang="de-CH"/>
              <a:t>10.11.2016</a:t>
            </a:r>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r>
              <a:rPr lang="en-US"/>
              <a:t>Dr. med. Fulvia Rota</a:t>
            </a:r>
            <a:endParaRPr lang="de-DE"/>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BA2856EE-E7C3-7A4C-B7FB-95C1B72C2582}" type="slidenum">
              <a:rPr lang="de-CH"/>
              <a:pPr>
                <a:defRPr/>
              </a:pPr>
              <a:t>‹#›</a:t>
            </a:fld>
            <a:endParaRPr lang="de-CH"/>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comments" Target="../comments/commen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comments" Target="../comments/commen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40CC9257-89F5-0E4D-AB9F-F2037F950A05}" type="slidenum">
              <a:rPr lang="de-CH" sz="1000"/>
              <a:pPr algn="r" eaLnBrk="1" hangingPunct="1"/>
              <a:t>1</a:t>
            </a:fld>
            <a:endParaRPr lang="de-CH" sz="1000"/>
          </a:p>
        </p:txBody>
      </p:sp>
      <p:sp>
        <p:nvSpPr>
          <p:cNvPr id="39938" name="Datumsplatzhalter 5"/>
          <p:cNvSpPr txBox="1">
            <a:spLocks noGrp="1"/>
          </p:cNvSpPr>
          <p:nvPr/>
        </p:nvSpPr>
        <p:spPr bwMode="auto">
          <a:xfrm>
            <a:off x="684213" y="6524625"/>
            <a:ext cx="1008062" cy="188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l" eaLnBrk="1" hangingPunct="1"/>
            <a:endParaRPr lang="de-DE" sz="1000"/>
          </a:p>
        </p:txBody>
      </p:sp>
      <p:sp>
        <p:nvSpPr>
          <p:cNvPr id="39939" name="Rectangle 2"/>
          <p:cNvSpPr>
            <a:spLocks noGrp="1" noChangeArrowheads="1"/>
          </p:cNvSpPr>
          <p:nvPr>
            <p:ph type="ctrTitle" idx="4294967295"/>
          </p:nvPr>
        </p:nvSpPr>
        <p:spPr>
          <a:xfrm>
            <a:off x="152400" y="1828800"/>
            <a:ext cx="8785225" cy="1676400"/>
          </a:xfrm>
        </p:spPr>
        <p:txBody>
          <a:bodyPr/>
          <a:lstStyle/>
          <a:p>
            <a:pPr eaLnBrk="1" hangingPunct="1"/>
            <a:r>
              <a:rPr lang="fr-CH" sz="2800" b="1">
                <a:solidFill>
                  <a:srgbClr val="000099"/>
                </a:solidFill>
                <a:latin typeface="Calibri" charset="0"/>
                <a:ea typeface="ＭＳ Ｐゴシック" charset="0"/>
                <a:cs typeface="ＭＳ Ｐゴシック" charset="0"/>
              </a:rPr>
              <a:t/>
            </a:r>
            <a:br>
              <a:rPr lang="fr-CH" sz="2800" b="1">
                <a:solidFill>
                  <a:srgbClr val="000099"/>
                </a:solidFill>
                <a:latin typeface="Calibri" charset="0"/>
                <a:ea typeface="ＭＳ Ｐゴシック" charset="0"/>
                <a:cs typeface="ＭＳ Ｐゴシック" charset="0"/>
              </a:rPr>
            </a:br>
            <a:r>
              <a:rPr lang="de-DE" sz="2800" b="1">
                <a:solidFill>
                  <a:srgbClr val="FF0000"/>
                </a:solidFill>
                <a:latin typeface="Calibri" charset="0"/>
                <a:ea typeface="ＭＳ Ｐゴシック" charset="0"/>
                <a:cs typeface="ＭＳ Ｐゴシック" charset="0"/>
              </a:rPr>
              <a:t>"Psychothérapie et problèmes d'assurance: les pièges"</a:t>
            </a:r>
            <a:r>
              <a:rPr lang="fr-CH" sz="2800" b="1">
                <a:solidFill>
                  <a:srgbClr val="FF0000"/>
                </a:solidFill>
                <a:latin typeface="Calibri" charset="0"/>
                <a:ea typeface="ＭＳ Ｐゴシック" charset="0"/>
                <a:cs typeface="ＭＳ Ｐゴシック" charset="0"/>
              </a:rPr>
              <a:t> </a:t>
            </a:r>
            <a:br>
              <a:rPr lang="fr-CH" sz="2800" b="1">
                <a:solidFill>
                  <a:srgbClr val="FF0000"/>
                </a:solidFill>
                <a:latin typeface="Calibri" charset="0"/>
                <a:ea typeface="ＭＳ Ｐゴシック" charset="0"/>
                <a:cs typeface="ＭＳ Ｐゴシック" charset="0"/>
              </a:rPr>
            </a:br>
            <a:endParaRPr lang="fr-CH" sz="2800" b="1">
              <a:solidFill>
                <a:srgbClr val="FF0000"/>
              </a:solidFill>
              <a:latin typeface="Calibri" charset="0"/>
              <a:ea typeface="ＭＳ Ｐゴシック" charset="0"/>
              <a:cs typeface="ＭＳ Ｐゴシック" charset="0"/>
            </a:endParaRPr>
          </a:p>
        </p:txBody>
      </p:sp>
      <p:sp>
        <p:nvSpPr>
          <p:cNvPr id="39940" name="Rectangle 7"/>
          <p:cNvSpPr>
            <a:spLocks noChangeArrowheads="1"/>
          </p:cNvSpPr>
          <p:nvPr/>
        </p:nvSpPr>
        <p:spPr bwMode="auto">
          <a:xfrm>
            <a:off x="4138613" y="333375"/>
            <a:ext cx="18415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endParaRPr lang="de-DE" sz="2000" b="1" i="1">
              <a:solidFill>
                <a:srgbClr val="003399"/>
              </a:solidFill>
            </a:endParaRPr>
          </a:p>
        </p:txBody>
      </p:sp>
      <p:sp>
        <p:nvSpPr>
          <p:cNvPr id="39941" name="Footer Placeholder 1"/>
          <p:cNvSpPr>
            <a:spLocks noGrp="1"/>
          </p:cNvSpPr>
          <p:nvPr>
            <p:ph type="ftr" sz="quarter" idx="10"/>
          </p:nvPr>
        </p:nvSpPr>
        <p:spPr>
          <a:xfrm>
            <a:off x="1763713" y="6453188"/>
            <a:ext cx="6624637" cy="1968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39942"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CCDF4B84-FD4F-744C-B38D-F1CFDB3800EB}" type="slidenum">
              <a:rPr lang="de-CH" sz="1000"/>
              <a:pPr eaLnBrk="1" hangingPunct="1"/>
              <a:t>1</a:t>
            </a:fld>
            <a:endParaRPr lang="de-CH" sz="1000"/>
          </a:p>
        </p:txBody>
      </p:sp>
      <p:sp>
        <p:nvSpPr>
          <p:cNvPr id="39943"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endParaRPr lang="de-DE" sz="1000"/>
          </a:p>
        </p:txBody>
      </p:sp>
      <p:sp>
        <p:nvSpPr>
          <p:cNvPr id="53250" name="Datumsplatzhalter 5"/>
          <p:cNvSpPr txBox="1">
            <a:spLocks noGrp="1"/>
          </p:cNvSpPr>
          <p:nvPr/>
        </p:nvSpPr>
        <p:spPr bwMode="auto">
          <a:xfrm>
            <a:off x="684213" y="6524625"/>
            <a:ext cx="1008062" cy="188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l" eaLnBrk="1" hangingPunct="1"/>
            <a:endParaRPr lang="de-DE" sz="1000"/>
          </a:p>
        </p:txBody>
      </p:sp>
      <p:sp>
        <p:nvSpPr>
          <p:cNvPr id="53251" name="Rectangle 2"/>
          <p:cNvSpPr>
            <a:spLocks noGrp="1" noChangeArrowheads="1"/>
          </p:cNvSpPr>
          <p:nvPr>
            <p:ph type="title" idx="4294967295"/>
          </p:nvPr>
        </p:nvSpPr>
        <p:spPr>
          <a:xfrm>
            <a:off x="468313" y="188913"/>
            <a:ext cx="8229600" cy="307975"/>
          </a:xfrm>
        </p:spPr>
        <p:txBody>
          <a:bodyPr/>
          <a:lstStyle/>
          <a:p>
            <a:pPr eaLnBrk="1" hangingPunct="1"/>
            <a:r>
              <a:rPr lang="fr-CH" b="1">
                <a:latin typeface="Calibri" charset="0"/>
                <a:ea typeface="ＭＳ Ｐゴシック" charset="0"/>
                <a:cs typeface="ＭＳ Ｐゴシック" charset="0"/>
              </a:rPr>
              <a:t>TPPI: définition</a:t>
            </a:r>
          </a:p>
        </p:txBody>
      </p:sp>
      <p:sp>
        <p:nvSpPr>
          <p:cNvPr id="53252" name="Rectangle 3"/>
          <p:cNvSpPr>
            <a:spLocks noGrp="1" noChangeArrowheads="1"/>
          </p:cNvSpPr>
          <p:nvPr>
            <p:ph type="body" idx="4294967295"/>
          </p:nvPr>
        </p:nvSpPr>
        <p:spPr>
          <a:xfrm>
            <a:off x="468313" y="609600"/>
            <a:ext cx="8229600" cy="5843588"/>
          </a:xfrm>
        </p:spPr>
        <p:txBody>
          <a:bodyPr/>
          <a:lstStyle/>
          <a:p>
            <a:pPr eaLnBrk="1" hangingPunct="1">
              <a:buFontTx/>
              <a:buNone/>
            </a:pPr>
            <a:r>
              <a:rPr lang="de-DE" dirty="0">
                <a:latin typeface="Calibri" charset="0"/>
                <a:ea typeface="ＭＳ Ｐゴシック" charset="0"/>
                <a:cs typeface="ＭＳ Ｐゴシック" charset="0"/>
              </a:rPr>
              <a:t>     </a:t>
            </a:r>
            <a:endParaRPr lang="de-DE" sz="2000" dirty="0">
              <a:latin typeface="Calibri" charset="0"/>
              <a:ea typeface="ＭＳ Ｐゴシック" charset="0"/>
              <a:cs typeface="ＭＳ Ｐゴシック" charset="0"/>
            </a:endParaRPr>
          </a:p>
          <a:p>
            <a:pPr eaLnBrk="1" hangingPunct="1">
              <a:buFontTx/>
              <a:buNone/>
            </a:pPr>
            <a:r>
              <a:rPr lang="de-DE" sz="2000" dirty="0">
                <a:latin typeface="Calibri" charset="0"/>
                <a:ea typeface="ＭＳ Ｐゴシック" charset="0"/>
                <a:cs typeface="ＭＳ Ｐゴシック" charset="0"/>
              </a:rPr>
              <a:t>	</a:t>
            </a:r>
            <a:r>
              <a:rPr lang="de-DE" dirty="0">
                <a:latin typeface="Calibri" charset="0"/>
                <a:ea typeface="ＭＳ Ｐゴシック" charset="0"/>
                <a:cs typeface="ＭＳ Ｐゴシック" charset="0"/>
              </a:rPr>
              <a:t>Le TPPI </a:t>
            </a:r>
            <a:r>
              <a:rPr lang="de-DE" dirty="0" err="1">
                <a:latin typeface="Calibri" charset="0"/>
                <a:ea typeface="ＭＳ Ｐゴシック" charset="0"/>
                <a:cs typeface="ＭＳ Ｐゴシック" charset="0"/>
              </a:rPr>
              <a:t>est</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une</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compétence</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exclusive</a:t>
            </a:r>
            <a:r>
              <a:rPr lang="de-DE" dirty="0">
                <a:latin typeface="Calibri" charset="0"/>
                <a:ea typeface="ＭＳ Ｐゴシック" charset="0"/>
                <a:cs typeface="ＭＳ Ｐゴシック" charset="0"/>
              </a:rPr>
              <a:t> du </a:t>
            </a:r>
            <a:r>
              <a:rPr lang="de-DE" dirty="0" err="1">
                <a:latin typeface="Calibri" charset="0"/>
                <a:ea typeface="ＭＳ Ｐゴシック" charset="0"/>
                <a:cs typeface="ＭＳ Ｐゴシック" charset="0"/>
              </a:rPr>
              <a:t>médecin</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spécialiste</a:t>
            </a:r>
            <a:r>
              <a:rPr lang="de-DE" dirty="0">
                <a:latin typeface="Calibri" charset="0"/>
                <a:ea typeface="ＭＳ Ｐゴシック" charset="0"/>
                <a:cs typeface="ＭＳ Ｐゴシック" charset="0"/>
              </a:rPr>
              <a:t> en </a:t>
            </a:r>
            <a:r>
              <a:rPr lang="de-DE" dirty="0" err="1">
                <a:latin typeface="Calibri" charset="0"/>
                <a:ea typeface="ＭＳ Ｐゴシック" charset="0"/>
                <a:cs typeface="ＭＳ Ｐゴシック" charset="0"/>
              </a:rPr>
              <a:t>psychiatrie</a:t>
            </a:r>
            <a:r>
              <a:rPr lang="de-DE" dirty="0">
                <a:latin typeface="Calibri" charset="0"/>
                <a:ea typeface="ＭＳ Ｐゴシック" charset="0"/>
                <a:cs typeface="ＭＳ Ｐゴシック" charset="0"/>
              </a:rPr>
              <a:t> et </a:t>
            </a:r>
            <a:r>
              <a:rPr lang="de-DE" dirty="0" err="1">
                <a:latin typeface="Calibri" charset="0"/>
                <a:ea typeface="ＭＳ Ｐゴシック" charset="0"/>
                <a:cs typeface="ＭＳ Ｐゴシック" charset="0"/>
              </a:rPr>
              <a:t>psychothérapie</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Etant</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donné</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qu</a:t>
            </a:r>
            <a:r>
              <a:rPr lang="ja-JP" altLang="de-CH" dirty="0">
                <a:latin typeface="Calibri" charset="0"/>
                <a:ea typeface="ＭＳ Ｐゴシック" charset="0"/>
                <a:cs typeface="ＭＳ Ｐゴシック" charset="0"/>
              </a:rPr>
              <a:t>’</a:t>
            </a:r>
            <a:r>
              <a:rPr lang="de-DE" altLang="ja-JP" dirty="0" err="1">
                <a:latin typeface="Calibri" charset="0"/>
                <a:ea typeface="ＭＳ Ｐゴシック" charset="0"/>
                <a:cs typeface="ＭＳ Ｐゴシック" charset="0"/>
              </a:rPr>
              <a:t>il</a:t>
            </a:r>
            <a:r>
              <a:rPr lang="de-DE" altLang="ja-JP" dirty="0">
                <a:latin typeface="Calibri" charset="0"/>
                <a:ea typeface="ＭＳ Ｐゴシック" charset="0"/>
                <a:cs typeface="ＭＳ Ｐゴシック" charset="0"/>
              </a:rPr>
              <a:t> s</a:t>
            </a:r>
            <a:r>
              <a:rPr lang="ja-JP" altLang="de-CH" dirty="0">
                <a:latin typeface="Calibri" charset="0"/>
                <a:ea typeface="ＭＳ Ｐゴシック" charset="0"/>
                <a:cs typeface="ＭＳ Ｐゴシック" charset="0"/>
              </a:rPr>
              <a:t>’</a:t>
            </a:r>
            <a:r>
              <a:rPr lang="de-DE" altLang="ja-JP" dirty="0" err="1">
                <a:latin typeface="Calibri" charset="0"/>
                <a:ea typeface="ＭＳ Ｐゴシック" charset="0"/>
                <a:cs typeface="ＭＳ Ｐゴシック" charset="0"/>
              </a:rPr>
              <a:t>agit</a:t>
            </a:r>
            <a:r>
              <a:rPr lang="de-DE" altLang="ja-JP" dirty="0">
                <a:latin typeface="Calibri" charset="0"/>
                <a:ea typeface="ＭＳ Ｐゴシック" charset="0"/>
                <a:cs typeface="ＭＳ Ｐゴシック" charset="0"/>
              </a:rPr>
              <a:t> d</a:t>
            </a:r>
            <a:r>
              <a:rPr lang="ja-JP" altLang="de-CH" dirty="0">
                <a:latin typeface="Calibri" charset="0"/>
                <a:ea typeface="ＭＳ Ｐゴシック" charset="0"/>
                <a:cs typeface="ＭＳ Ｐゴシック" charset="0"/>
              </a:rPr>
              <a:t>’</a:t>
            </a:r>
            <a:r>
              <a:rPr lang="de-DE" altLang="ja-JP" dirty="0" err="1">
                <a:latin typeface="Calibri" charset="0"/>
                <a:ea typeface="ＭＳ Ｐゴシック" charset="0"/>
                <a:cs typeface="ＭＳ Ｐゴシック" charset="0"/>
              </a:rPr>
              <a:t>une</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activité</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médicale</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spécifique</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elle</a:t>
            </a:r>
            <a:r>
              <a:rPr lang="de-DE" altLang="ja-JP" dirty="0">
                <a:latin typeface="Calibri" charset="0"/>
                <a:ea typeface="ＭＳ Ｐゴシック" charset="0"/>
                <a:cs typeface="ＭＳ Ｐゴシック" charset="0"/>
              </a:rPr>
              <a:t> ne </a:t>
            </a:r>
            <a:r>
              <a:rPr lang="de-DE" altLang="ja-JP" dirty="0" err="1">
                <a:latin typeface="Calibri" charset="0"/>
                <a:ea typeface="ＭＳ Ｐゴシック" charset="0"/>
                <a:cs typeface="ＭＳ Ｐゴシック" charset="0"/>
              </a:rPr>
              <a:t>peut</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pas</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être</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déléguée</a:t>
            </a:r>
            <a:r>
              <a:rPr lang="de-DE" altLang="ja-JP" dirty="0">
                <a:latin typeface="Calibri" charset="0"/>
                <a:ea typeface="ＭＳ Ｐゴシック" charset="0"/>
                <a:cs typeface="ＭＳ Ｐゴシック" charset="0"/>
              </a:rPr>
              <a:t>.</a:t>
            </a:r>
          </a:p>
          <a:p>
            <a:pPr eaLnBrk="1" hangingPunct="1">
              <a:buFontTx/>
              <a:buNone/>
            </a:pP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Dès</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lors</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que</a:t>
            </a:r>
            <a:r>
              <a:rPr lang="de-DE" dirty="0">
                <a:latin typeface="Calibri" charset="0"/>
                <a:ea typeface="ＭＳ Ｐゴシック" charset="0"/>
                <a:cs typeface="ＭＳ Ｐゴシック" charset="0"/>
              </a:rPr>
              <a:t> le </a:t>
            </a:r>
            <a:r>
              <a:rPr lang="de-DE" dirty="0" err="1">
                <a:latin typeface="Calibri" charset="0"/>
                <a:ea typeface="ＭＳ Ｐゴシック" charset="0"/>
                <a:cs typeface="ＭＳ Ｐゴシック" charset="0"/>
              </a:rPr>
              <a:t>traitement</a:t>
            </a:r>
            <a:r>
              <a:rPr lang="de-DE" dirty="0">
                <a:latin typeface="Calibri" charset="0"/>
                <a:ea typeface="ＭＳ Ｐゴシック" charset="0"/>
                <a:cs typeface="ＭＳ Ｐゴシック" charset="0"/>
              </a:rPr>
              <a:t> d</a:t>
            </a:r>
            <a:r>
              <a:rPr lang="ja-JP" altLang="de-CH" dirty="0">
                <a:latin typeface="Calibri" charset="0"/>
                <a:ea typeface="ＭＳ Ｐゴシック" charset="0"/>
                <a:cs typeface="ＭＳ Ｐゴシック" charset="0"/>
              </a:rPr>
              <a:t>’</a:t>
            </a:r>
            <a:r>
              <a:rPr lang="de-DE" altLang="ja-JP" dirty="0" err="1">
                <a:latin typeface="Calibri" charset="0"/>
                <a:ea typeface="ＭＳ Ｐゴシック" charset="0"/>
                <a:cs typeface="ＭＳ Ｐゴシック" charset="0"/>
              </a:rPr>
              <a:t>un</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patient</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est</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assuré</a:t>
            </a:r>
            <a:r>
              <a:rPr lang="de-DE" altLang="ja-JP" dirty="0">
                <a:latin typeface="Calibri" charset="0"/>
                <a:ea typeface="ＭＳ Ｐゴシック" charset="0"/>
                <a:cs typeface="ＭＳ Ｐゴシック" charset="0"/>
              </a:rPr>
              <a:t> par </a:t>
            </a:r>
            <a:r>
              <a:rPr lang="de-DE" altLang="ja-JP" dirty="0" err="1">
                <a:latin typeface="Calibri" charset="0"/>
                <a:ea typeface="ＭＳ Ｐゴシック" charset="0"/>
                <a:cs typeface="ＭＳ Ｐゴシック" charset="0"/>
              </a:rPr>
              <a:t>un</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psychologue</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exerçant</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sur</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délégation</a:t>
            </a:r>
            <a:r>
              <a:rPr lang="de-DE" altLang="ja-JP" dirty="0">
                <a:latin typeface="Calibri" charset="0"/>
                <a:ea typeface="ＭＳ Ｐゴシック" charset="0"/>
                <a:cs typeface="ＭＳ Ｐゴシック" charset="0"/>
              </a:rPr>
              <a:t> du </a:t>
            </a:r>
            <a:r>
              <a:rPr lang="de-DE" altLang="ja-JP" dirty="0" err="1">
                <a:latin typeface="Calibri" charset="0"/>
                <a:ea typeface="ＭＳ Ｐゴシック" charset="0"/>
                <a:cs typeface="ＭＳ Ｐゴシック" charset="0"/>
              </a:rPr>
              <a:t>psychiatre</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il</a:t>
            </a:r>
            <a:r>
              <a:rPr lang="de-DE" altLang="ja-JP" dirty="0">
                <a:latin typeface="Calibri" charset="0"/>
                <a:ea typeface="ＭＳ Ｐゴシック" charset="0"/>
                <a:cs typeface="ＭＳ Ｐゴシック" charset="0"/>
              </a:rPr>
              <a:t> s</a:t>
            </a:r>
            <a:r>
              <a:rPr lang="ja-JP" altLang="de-CH" dirty="0">
                <a:latin typeface="Calibri" charset="0"/>
                <a:ea typeface="ＭＳ Ｐゴシック" charset="0"/>
                <a:cs typeface="ＭＳ Ｐゴシック" charset="0"/>
              </a:rPr>
              <a:t>’</a:t>
            </a:r>
            <a:r>
              <a:rPr lang="de-DE" altLang="ja-JP" dirty="0" err="1">
                <a:latin typeface="Calibri" charset="0"/>
                <a:ea typeface="ＭＳ Ｐゴシック" charset="0"/>
                <a:cs typeface="ＭＳ Ｐゴシック" charset="0"/>
              </a:rPr>
              <a:t>agit</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d</a:t>
            </a:r>
            <a:r>
              <a:rPr lang="de-DE" dirty="0" err="1">
                <a:latin typeface="Calibri" charset="0"/>
                <a:ea typeface="ＭＳ Ｐゴシック" charset="0"/>
                <a:cs typeface="ＭＳ Ｐゴシック" charset="0"/>
              </a:rPr>
              <a:t>‘</a:t>
            </a:r>
            <a:r>
              <a:rPr lang="de-DE" altLang="ja-JP" dirty="0" err="1">
                <a:latin typeface="Calibri" charset="0"/>
                <a:ea typeface="ＭＳ Ｐゴシック" charset="0"/>
                <a:cs typeface="ＭＳ Ｐゴシック" charset="0"/>
              </a:rPr>
              <a:t>une</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psychothérapie</a:t>
            </a:r>
            <a:r>
              <a:rPr lang="de-DE" altLang="ja-JP" dirty="0">
                <a:latin typeface="Calibri" charset="0"/>
                <a:ea typeface="ＭＳ Ｐゴシック" charset="0"/>
                <a:cs typeface="ＭＳ Ｐゴシック" charset="0"/>
              </a:rPr>
              <a:t> </a:t>
            </a:r>
            <a:r>
              <a:rPr lang="de-DE" altLang="ja-JP" dirty="0" err="1">
                <a:latin typeface="Calibri" charset="0"/>
                <a:ea typeface="ＭＳ Ｐゴシック" charset="0"/>
                <a:cs typeface="ＭＳ Ｐゴシック" charset="0"/>
              </a:rPr>
              <a:t>selon</a:t>
            </a:r>
            <a:r>
              <a:rPr lang="de-DE" altLang="ja-JP" dirty="0">
                <a:latin typeface="Calibri" charset="0"/>
                <a:ea typeface="ＭＳ Ｐゴシック" charset="0"/>
                <a:cs typeface="ＭＳ Ｐゴシック" charset="0"/>
              </a:rPr>
              <a:t> les art. 2 et 3 OPAS.</a:t>
            </a:r>
          </a:p>
          <a:p>
            <a:pPr eaLnBrk="1" hangingPunct="1">
              <a:buFontTx/>
              <a:buNone/>
            </a:pPr>
            <a:r>
              <a:rPr lang="de-DE" dirty="0">
                <a:latin typeface="Calibri" charset="0"/>
                <a:ea typeface="ＭＳ Ｐゴシック" charset="0"/>
                <a:cs typeface="ＭＳ Ｐゴシック" charset="0"/>
              </a:rPr>
              <a:t>	Dans ce </a:t>
            </a:r>
            <a:r>
              <a:rPr lang="de-DE" dirty="0" err="1">
                <a:latin typeface="Calibri" charset="0"/>
                <a:ea typeface="ＭＳ Ｐゴシック" charset="0"/>
                <a:cs typeface="ＭＳ Ｐゴシック" charset="0"/>
              </a:rPr>
              <a:t>cas</a:t>
            </a:r>
            <a:r>
              <a:rPr lang="de-DE" dirty="0">
                <a:latin typeface="Calibri" charset="0"/>
                <a:ea typeface="ＭＳ Ｐゴシック" charset="0"/>
                <a:cs typeface="ＭＳ Ｐゴシック" charset="0"/>
              </a:rPr>
              <a:t>, le </a:t>
            </a:r>
            <a:r>
              <a:rPr lang="de-DE" dirty="0" err="1">
                <a:latin typeface="Calibri" charset="0"/>
                <a:ea typeface="ＭＳ Ｐゴシック" charset="0"/>
                <a:cs typeface="ＭＳ Ｐゴシック" charset="0"/>
              </a:rPr>
              <a:t>médecin</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délégant</a:t>
            </a:r>
            <a:r>
              <a:rPr lang="de-DE" dirty="0">
                <a:latin typeface="Calibri" charset="0"/>
                <a:ea typeface="ＭＳ Ｐゴシック" charset="0"/>
                <a:cs typeface="ＭＳ Ｐゴシック" charset="0"/>
              </a:rPr>
              <a:t> et le </a:t>
            </a:r>
            <a:r>
              <a:rPr lang="de-DE" dirty="0" err="1">
                <a:latin typeface="Calibri" charset="0"/>
                <a:ea typeface="ＭＳ Ｐゴシック" charset="0"/>
                <a:cs typeface="ＭＳ Ｐゴシック" charset="0"/>
              </a:rPr>
              <a:t>psychologue</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délégué</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rédigent</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ensemble</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un</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rapport</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détaillé</a:t>
            </a:r>
            <a:r>
              <a:rPr lang="de-DE" dirty="0">
                <a:latin typeface="Calibri" charset="0"/>
                <a:ea typeface="ＭＳ Ｐゴシック" charset="0"/>
                <a:cs typeface="ＭＳ Ｐゴシック" charset="0"/>
              </a:rPr>
              <a:t> avant la 40</a:t>
            </a:r>
            <a:r>
              <a:rPr lang="fr-FR" baseline="30000" dirty="0">
                <a:latin typeface="Calibri" charset="0"/>
                <a:ea typeface="ＭＳ Ｐゴシック" charset="0"/>
                <a:cs typeface="ＭＳ Ｐゴシック" charset="0"/>
              </a:rPr>
              <a:t>e</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séance</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conformément</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aux</a:t>
            </a:r>
            <a:r>
              <a:rPr lang="de-DE" dirty="0">
                <a:latin typeface="Calibri" charset="0"/>
                <a:ea typeface="ＭＳ Ｐゴシック" charset="0"/>
                <a:cs typeface="ＭＳ Ｐゴシック" charset="0"/>
              </a:rPr>
              <a:t> </a:t>
            </a:r>
            <a:r>
              <a:rPr lang="de-DE" dirty="0" err="1">
                <a:latin typeface="Calibri" charset="0"/>
                <a:ea typeface="ＭＳ Ｐゴシック" charset="0"/>
                <a:cs typeface="ＭＳ Ｐゴシック" charset="0"/>
              </a:rPr>
              <a:t>dispositions</a:t>
            </a:r>
            <a:r>
              <a:rPr lang="de-DE" dirty="0">
                <a:latin typeface="Calibri" charset="0"/>
                <a:ea typeface="ＭＳ Ｐゴシック" charset="0"/>
                <a:cs typeface="ＭＳ Ｐゴシック" charset="0"/>
              </a:rPr>
              <a:t> de l</a:t>
            </a:r>
            <a:r>
              <a:rPr lang="ja-JP" altLang="de-CH" dirty="0">
                <a:latin typeface="Calibri" charset="0"/>
                <a:ea typeface="ＭＳ Ｐゴシック" charset="0"/>
                <a:cs typeface="ＭＳ Ｐゴシック" charset="0"/>
              </a:rPr>
              <a:t>’</a:t>
            </a:r>
            <a:r>
              <a:rPr lang="de-DE" altLang="ja-JP" dirty="0">
                <a:latin typeface="Calibri" charset="0"/>
                <a:ea typeface="ＭＳ Ｐゴシック" charset="0"/>
                <a:cs typeface="ＭＳ Ｐゴシック" charset="0"/>
              </a:rPr>
              <a:t>OPAS.</a:t>
            </a:r>
          </a:p>
          <a:p>
            <a:pPr eaLnBrk="1" hangingPunct="1">
              <a:buFontTx/>
              <a:buNone/>
            </a:pPr>
            <a:r>
              <a:rPr lang="de-DE" dirty="0">
                <a:latin typeface="Calibri" charset="0"/>
                <a:ea typeface="ＭＳ Ｐゴシック" charset="0"/>
                <a:cs typeface="ＭＳ Ｐゴシック" charset="0"/>
              </a:rPr>
              <a:t>     </a:t>
            </a:r>
            <a:r>
              <a:rPr lang="de-DE" sz="1600" dirty="0" err="1">
                <a:latin typeface="Calibri" charset="0"/>
                <a:ea typeface="ＭＳ Ｐゴシック" charset="0"/>
                <a:cs typeface="ＭＳ Ｐゴシック" charset="0"/>
              </a:rPr>
              <a:t>Approuvé</a:t>
            </a:r>
            <a:r>
              <a:rPr lang="de-DE" sz="1600" dirty="0">
                <a:latin typeface="Calibri" charset="0"/>
                <a:ea typeface="ＭＳ Ｐゴシック" charset="0"/>
                <a:cs typeface="ＭＳ Ｐゴシック" charset="0"/>
              </a:rPr>
              <a:t> par le </a:t>
            </a:r>
            <a:r>
              <a:rPr lang="de-DE" sz="1600" dirty="0" err="1">
                <a:latin typeface="Calibri" charset="0"/>
                <a:ea typeface="ＭＳ Ｐゴシック" charset="0"/>
                <a:cs typeface="ＭＳ Ｐゴシック" charset="0"/>
              </a:rPr>
              <a:t>comité</a:t>
            </a:r>
            <a:r>
              <a:rPr lang="de-DE" sz="1600" dirty="0">
                <a:latin typeface="Calibri" charset="0"/>
                <a:ea typeface="ＭＳ Ｐゴシック" charset="0"/>
                <a:cs typeface="ＭＳ Ｐゴシック" charset="0"/>
              </a:rPr>
              <a:t> de la SSPP le 01.07.2010</a:t>
            </a:r>
            <a:endParaRPr lang="de-CH" sz="1600" dirty="0">
              <a:latin typeface="Calibri" charset="0"/>
              <a:ea typeface="ＭＳ Ｐゴシック" charset="0"/>
              <a:cs typeface="ＭＳ Ｐゴシック" charset="0"/>
            </a:endParaRPr>
          </a:p>
        </p:txBody>
      </p:sp>
      <p:sp>
        <p:nvSpPr>
          <p:cNvPr id="53253" name="Fußzeilenplatzhalt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53254" name="Foliennummernplatzhalter 2"/>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394F76ED-474B-DE47-B3E1-7D9BEADA2D8B}" type="slidenum">
              <a:rPr lang="de-CH" sz="1000"/>
              <a:pPr eaLnBrk="1" hangingPunct="1"/>
              <a:t>10</a:t>
            </a:fld>
            <a:endParaRPr lang="de-CH" sz="1000"/>
          </a:p>
        </p:txBody>
      </p:sp>
      <p:sp>
        <p:nvSpPr>
          <p:cNvPr id="53255"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457200" y="152400"/>
            <a:ext cx="8229600" cy="576263"/>
          </a:xfrm>
        </p:spPr>
        <p:txBody>
          <a:bodyPr/>
          <a:lstStyle/>
          <a:p>
            <a:r>
              <a:rPr lang="fr-CH" b="1">
                <a:latin typeface="Calibri" charset="0"/>
                <a:ea typeface="ＭＳ Ｐゴシック" charset="0"/>
                <a:cs typeface="ＭＳ Ｐゴシック" charset="0"/>
              </a:rPr>
              <a:t>TPPI</a:t>
            </a:r>
          </a:p>
        </p:txBody>
      </p:sp>
      <p:sp>
        <p:nvSpPr>
          <p:cNvPr id="54274" name="Rectangle 3"/>
          <p:cNvSpPr>
            <a:spLocks noGrp="1" noChangeArrowheads="1"/>
          </p:cNvSpPr>
          <p:nvPr>
            <p:ph type="body" idx="1"/>
          </p:nvPr>
        </p:nvSpPr>
        <p:spPr>
          <a:xfrm>
            <a:off x="468313" y="1196975"/>
            <a:ext cx="8229600" cy="5256213"/>
          </a:xfrm>
        </p:spPr>
        <p:txBody>
          <a:bodyPr/>
          <a:lstStyle/>
          <a:p>
            <a:pPr marL="0" indent="0">
              <a:buFontTx/>
              <a:buNone/>
            </a:pPr>
            <a:r>
              <a:rPr lang="fr-CH" dirty="0">
                <a:latin typeface="Calibri" charset="0"/>
                <a:ea typeface="ＭＳ Ｐゴシック" charset="0"/>
                <a:cs typeface="ＭＳ Ｐゴシック" charset="0"/>
              </a:rPr>
              <a:t>Les psychologues ont le droit de mener des psychothérapies d’accompagnement de longue durée!</a:t>
            </a:r>
          </a:p>
          <a:p>
            <a:pPr marL="0" indent="0" algn="ctr">
              <a:buFontTx/>
              <a:buNone/>
            </a:pPr>
            <a:endParaRPr lang="fr-CH" dirty="0">
              <a:latin typeface="Calibri" charset="0"/>
              <a:ea typeface="ＭＳ Ｐゴシック" charset="0"/>
              <a:cs typeface="ＭＳ Ｐゴシック" charset="0"/>
            </a:endParaRPr>
          </a:p>
          <a:p>
            <a:pPr marL="0" indent="0">
              <a:buFontTx/>
              <a:buNone/>
            </a:pPr>
            <a:r>
              <a:rPr lang="fr-CH" dirty="0">
                <a:latin typeface="Calibri" charset="0"/>
                <a:ea typeface="ＭＳ Ｐゴシック" charset="0"/>
                <a:cs typeface="ＭＳ Ｐゴシック" charset="0"/>
              </a:rPr>
              <a:t>Mais:</a:t>
            </a:r>
          </a:p>
          <a:p>
            <a:pPr marL="0" indent="0">
              <a:buFontTx/>
              <a:buNone/>
            </a:pPr>
            <a:r>
              <a:rPr lang="fr-CH" dirty="0">
                <a:latin typeface="Calibri" charset="0"/>
                <a:ea typeface="ＭＳ Ｐゴシック" charset="0"/>
                <a:cs typeface="ＭＳ Ｐゴシック" charset="0"/>
              </a:rPr>
              <a:t>La psychothérapie déléguée relève toujours des dispositions des art. 2 et 3 OPAS, même si elle ne correspond qu’au volet psychothérapie d’un TPPI.</a:t>
            </a:r>
          </a:p>
          <a:p>
            <a:pPr marL="0" indent="0">
              <a:buFontTx/>
              <a:buNone/>
            </a:pPr>
            <a:endParaRPr lang="fr-CH" dirty="0">
              <a:latin typeface="Calibri" charset="0"/>
              <a:ea typeface="ＭＳ Ｐゴシック" charset="0"/>
              <a:cs typeface="ＭＳ Ｐゴシック" charset="0"/>
            </a:endParaRPr>
          </a:p>
          <a:p>
            <a:pPr marL="0" indent="0">
              <a:buFontTx/>
              <a:buNone/>
            </a:pPr>
            <a:endParaRPr lang="fr-CH" sz="2000" dirty="0">
              <a:latin typeface="Calibri" charset="0"/>
              <a:ea typeface="ＭＳ Ｐゴシック" charset="0"/>
              <a:cs typeface="ＭＳ Ｐゴシック" charset="0"/>
            </a:endParaRPr>
          </a:p>
        </p:txBody>
      </p:sp>
      <p:sp>
        <p:nvSpPr>
          <p:cNvPr id="54275"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54276"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83A5B7DF-C00F-4942-995C-C8CCDFCD5795}" type="slidenum">
              <a:rPr lang="de-CH" sz="1000"/>
              <a:pPr eaLnBrk="1" hangingPunct="1"/>
              <a:t>11</a:t>
            </a:fld>
            <a:endParaRPr lang="de-CH" sz="1000"/>
          </a:p>
        </p:txBody>
      </p:sp>
      <p:sp>
        <p:nvSpPr>
          <p:cNvPr id="54277"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Fußzeilenplatzhalter 3"/>
          <p:cNvSpPr txBox="1">
            <a:spLocks noGrp="1"/>
          </p:cNvSpPr>
          <p:nvPr/>
        </p:nvSpPr>
        <p:spPr bwMode="auto">
          <a:xfrm>
            <a:off x="1835150" y="6524625"/>
            <a:ext cx="6624638" cy="196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defRPr/>
            </a:pPr>
            <a:endParaRPr lang="fr-CH" sz="1050" b="1" dirty="0" smtClean="0">
              <a:solidFill>
                <a:srgbClr val="FF3300"/>
              </a:solidFill>
            </a:endParaRPr>
          </a:p>
        </p:txBody>
      </p:sp>
      <p:sp>
        <p:nvSpPr>
          <p:cNvPr id="55298"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96BC26EA-981D-1541-830F-18CA72BE8C3A}" type="slidenum">
              <a:rPr lang="de-CH" sz="1000"/>
              <a:pPr algn="r" eaLnBrk="1" hangingPunct="1"/>
              <a:t>12</a:t>
            </a:fld>
            <a:endParaRPr lang="de-CH" sz="1000"/>
          </a:p>
        </p:txBody>
      </p:sp>
      <p:sp>
        <p:nvSpPr>
          <p:cNvPr id="55299" name="Datumsplatzhalter 5"/>
          <p:cNvSpPr txBox="1">
            <a:spLocks noGrp="1"/>
          </p:cNvSpPr>
          <p:nvPr/>
        </p:nvSpPr>
        <p:spPr bwMode="auto">
          <a:xfrm>
            <a:off x="684213" y="6524625"/>
            <a:ext cx="1008062" cy="188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l" eaLnBrk="1" hangingPunct="1"/>
            <a:endParaRPr lang="de-DE" sz="1000"/>
          </a:p>
        </p:txBody>
      </p:sp>
      <p:sp>
        <p:nvSpPr>
          <p:cNvPr id="55300" name="Rectangle 2"/>
          <p:cNvSpPr>
            <a:spLocks noGrp="1" noChangeArrowheads="1"/>
          </p:cNvSpPr>
          <p:nvPr>
            <p:ph type="title" idx="4294967295"/>
          </p:nvPr>
        </p:nvSpPr>
        <p:spPr>
          <a:xfrm>
            <a:off x="468313" y="265113"/>
            <a:ext cx="8229600" cy="307975"/>
          </a:xfrm>
        </p:spPr>
        <p:txBody>
          <a:bodyPr/>
          <a:lstStyle/>
          <a:p>
            <a:pPr eaLnBrk="1" hangingPunct="1"/>
            <a:r>
              <a:rPr lang="fr-CH" b="1" dirty="0">
                <a:latin typeface="Calibri" charset="0"/>
                <a:ea typeface="ＭＳ Ｐゴシック" charset="0"/>
                <a:cs typeface="ＭＳ Ｐゴシック" charset="0"/>
              </a:rPr>
              <a:t>Rapport </a:t>
            </a:r>
          </a:p>
        </p:txBody>
      </p:sp>
      <p:sp>
        <p:nvSpPr>
          <p:cNvPr id="55301" name="Rectangle 3"/>
          <p:cNvSpPr>
            <a:spLocks noGrp="1" noChangeArrowheads="1"/>
          </p:cNvSpPr>
          <p:nvPr>
            <p:ph type="body" idx="4294967295"/>
          </p:nvPr>
        </p:nvSpPr>
        <p:spPr>
          <a:xfrm>
            <a:off x="468313" y="914400"/>
            <a:ext cx="8229600" cy="5538788"/>
          </a:xfrm>
        </p:spPr>
        <p:txBody>
          <a:bodyPr/>
          <a:lstStyle/>
          <a:p>
            <a:pPr eaLnBrk="1" hangingPunct="1">
              <a:buFontTx/>
              <a:buNone/>
              <a:tabLst>
                <a:tab pos="2152650" algn="l"/>
              </a:tabLst>
            </a:pPr>
            <a:r>
              <a:rPr lang="fr-CH" b="1" dirty="0" smtClean="0">
                <a:solidFill>
                  <a:srgbClr val="FF0000"/>
                </a:solidFill>
                <a:latin typeface="Calibri" charset="0"/>
                <a:ea typeface="ＭＳ Ｐゴシック" charset="0"/>
                <a:cs typeface="ＭＳ Ｐゴシック" charset="0"/>
              </a:rPr>
              <a:t>	TPPI </a:t>
            </a:r>
            <a:r>
              <a:rPr lang="fr-CH" dirty="0" smtClean="0">
                <a:latin typeface="Calibri" charset="0"/>
                <a:ea typeface="ＭＳ Ｐゴシック" charset="0"/>
                <a:cs typeface="ＭＳ Ｐゴシック" charset="0"/>
              </a:rPr>
              <a:t>= charge </a:t>
            </a:r>
            <a:r>
              <a:rPr lang="fr-CH" dirty="0">
                <a:latin typeface="Calibri" charset="0"/>
                <a:ea typeface="ＭＳ Ｐゴシック" charset="0"/>
                <a:cs typeface="ＭＳ Ｐゴシック" charset="0"/>
              </a:rPr>
              <a:t>à la caisse de le </a:t>
            </a:r>
            <a:r>
              <a:rPr lang="fr-CH" b="1" dirty="0">
                <a:solidFill>
                  <a:srgbClr val="FF0000"/>
                </a:solidFill>
                <a:latin typeface="Calibri" charset="0"/>
                <a:ea typeface="ＭＳ Ｐゴシック" charset="0"/>
                <a:cs typeface="ＭＳ Ｐゴシック" charset="0"/>
              </a:rPr>
              <a:t>réclamer</a:t>
            </a:r>
            <a:r>
              <a:rPr lang="fr-CH" dirty="0">
                <a:latin typeface="Calibri" charset="0"/>
                <a:ea typeface="ＭＳ Ｐゴシック" charset="0"/>
                <a:cs typeface="ＭＳ Ｐゴシック" charset="0"/>
              </a:rPr>
              <a:t> </a:t>
            </a:r>
          </a:p>
          <a:p>
            <a:pPr eaLnBrk="1" hangingPunct="1">
              <a:buFontTx/>
              <a:buNone/>
              <a:tabLst>
                <a:tab pos="2152650" algn="l"/>
              </a:tabLst>
            </a:pPr>
            <a:endParaRPr lang="fr-CH" b="1" dirty="0">
              <a:latin typeface="Calibri" charset="0"/>
              <a:ea typeface="ＭＳ Ｐゴシック" charset="0"/>
              <a:cs typeface="ＭＳ Ｐゴシック" charset="0"/>
            </a:endParaRPr>
          </a:p>
          <a:p>
            <a:pPr eaLnBrk="1" hangingPunct="1">
              <a:buFontTx/>
              <a:buNone/>
              <a:tabLst>
                <a:tab pos="2152650" algn="l"/>
              </a:tabLst>
            </a:pPr>
            <a:r>
              <a:rPr lang="fr-CH" b="1" dirty="0" smtClean="0">
                <a:solidFill>
                  <a:srgbClr val="009900"/>
                </a:solidFill>
                <a:latin typeface="Calibri" charset="0"/>
                <a:ea typeface="ＭＳ Ｐゴシック" charset="0"/>
                <a:cs typeface="ＭＳ Ｐゴシック" charset="0"/>
              </a:rPr>
              <a:t>	Pass </a:t>
            </a:r>
            <a:r>
              <a:rPr lang="fr-CH" dirty="0" smtClean="0">
                <a:latin typeface="Calibri" charset="0"/>
                <a:ea typeface="ＭＳ Ｐゴシック" charset="0"/>
                <a:cs typeface="ＭＳ Ｐゴシック" charset="0"/>
              </a:rPr>
              <a:t>= charge </a:t>
            </a:r>
            <a:r>
              <a:rPr lang="fr-CH" dirty="0">
                <a:latin typeface="Calibri" charset="0"/>
                <a:ea typeface="ＭＳ Ｐゴシック" charset="0"/>
                <a:cs typeface="ＭＳ Ｐゴシック" charset="0"/>
              </a:rPr>
              <a:t>au médecin de le </a:t>
            </a:r>
            <a:r>
              <a:rPr lang="fr-CH" b="1" dirty="0">
                <a:solidFill>
                  <a:srgbClr val="009900"/>
                </a:solidFill>
                <a:latin typeface="Calibri" charset="0"/>
                <a:ea typeface="ＭＳ Ｐゴシック" charset="0"/>
                <a:cs typeface="ＭＳ Ｐゴシック" charset="0"/>
              </a:rPr>
              <a:t>déposer</a:t>
            </a:r>
            <a:endParaRPr lang="fr-CH" dirty="0">
              <a:latin typeface="Calibri" charset="0"/>
              <a:ea typeface="ＭＳ Ｐゴシック" charset="0"/>
              <a:cs typeface="ＭＳ Ｐゴシック" charset="0"/>
            </a:endParaRPr>
          </a:p>
          <a:p>
            <a:pPr eaLnBrk="1" hangingPunct="1">
              <a:buFontTx/>
              <a:buNone/>
              <a:tabLst>
                <a:tab pos="2152650" algn="l"/>
              </a:tabLst>
            </a:pPr>
            <a:endParaRPr lang="fr-CH" dirty="0">
              <a:latin typeface="Calibri" charset="0"/>
              <a:ea typeface="ＭＳ Ｐゴシック" charset="0"/>
              <a:cs typeface="ＭＳ Ｐゴシック" charset="0"/>
            </a:endParaRPr>
          </a:p>
          <a:p>
            <a:pPr eaLnBrk="1" hangingPunct="1">
              <a:buFontTx/>
              <a:buNone/>
              <a:tabLst>
                <a:tab pos="2152650" algn="l"/>
              </a:tabLst>
            </a:pPr>
            <a:r>
              <a:rPr lang="fr-CH" dirty="0">
                <a:latin typeface="Calibri" charset="0"/>
                <a:ea typeface="ＭＳ Ｐゴシック" charset="0"/>
                <a:cs typeface="ＭＳ Ｐゴシック" charset="0"/>
              </a:rPr>
              <a:t>  	Attention:</a:t>
            </a:r>
            <a:r>
              <a:rPr lang="fr-CH" b="1" dirty="0">
                <a:latin typeface="Calibri" charset="0"/>
                <a:ea typeface="ＭＳ Ｐゴシック" charset="0"/>
                <a:cs typeface="ＭＳ Ｐゴシック" charset="0"/>
              </a:rPr>
              <a:t> </a:t>
            </a:r>
          </a:p>
          <a:p>
            <a:pPr eaLnBrk="1" hangingPunct="1">
              <a:buFontTx/>
              <a:buNone/>
              <a:tabLst>
                <a:tab pos="2152650" algn="l"/>
              </a:tabLst>
            </a:pPr>
            <a:r>
              <a:rPr lang="fr-CH" dirty="0">
                <a:latin typeface="Calibri" charset="0"/>
                <a:ea typeface="ＭＳ Ｐゴシック" charset="0"/>
                <a:cs typeface="ＭＳ Ｐゴシック" charset="0"/>
              </a:rPr>
              <a:t>	La caisse-maladie peut en principe exiger un rapport à tout moment!</a:t>
            </a:r>
          </a:p>
          <a:p>
            <a:pPr eaLnBrk="1" hangingPunct="1">
              <a:buFontTx/>
              <a:buNone/>
              <a:tabLst>
                <a:tab pos="2152650" algn="l"/>
              </a:tabLst>
            </a:pPr>
            <a:endParaRPr lang="fr-CH" dirty="0">
              <a:latin typeface="Calibri" charset="0"/>
              <a:ea typeface="ＭＳ Ｐゴシック" charset="0"/>
              <a:cs typeface="ＭＳ Ｐゴシック" charset="0"/>
            </a:endParaRPr>
          </a:p>
          <a:p>
            <a:pPr eaLnBrk="1" hangingPunct="1">
              <a:buFontTx/>
              <a:buNone/>
              <a:tabLst>
                <a:tab pos="2152650" algn="l"/>
              </a:tabLst>
            </a:pPr>
            <a:r>
              <a:rPr lang="fr-CH" dirty="0">
                <a:latin typeface="Calibri" charset="0"/>
                <a:ea typeface="ＭＳ Ｐゴシック" charset="0"/>
                <a:cs typeface="ＭＳ Ｐゴシック" charset="0"/>
              </a:rPr>
              <a:t>    </a:t>
            </a:r>
            <a:endParaRPr lang="fr-CH" sz="1800" dirty="0">
              <a:latin typeface="Calibri" charset="0"/>
              <a:ea typeface="ＭＳ Ｐゴシック" charset="0"/>
              <a:cs typeface="ＭＳ Ｐゴシック" charset="0"/>
            </a:endParaRPr>
          </a:p>
        </p:txBody>
      </p:sp>
      <p:sp>
        <p:nvSpPr>
          <p:cNvPr id="55302" name="Fußzeilenplatzhalt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55303" name="Foliennummernplatzhalter 2"/>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BB077696-32BF-EE47-8BA8-F3762963455C}" type="slidenum">
              <a:rPr lang="de-CH" sz="1000"/>
              <a:pPr eaLnBrk="1" hangingPunct="1"/>
              <a:t>12</a:t>
            </a:fld>
            <a:endParaRPr lang="de-CH" sz="1000"/>
          </a:p>
        </p:txBody>
      </p:sp>
      <p:sp>
        <p:nvSpPr>
          <p:cNvPr id="55304"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468313" y="188913"/>
            <a:ext cx="8229600" cy="503237"/>
          </a:xfrm>
        </p:spPr>
        <p:txBody>
          <a:bodyPr/>
          <a:lstStyle/>
          <a:p>
            <a:r>
              <a:rPr lang="fr-CH" b="1">
                <a:latin typeface="Calibri" charset="0"/>
                <a:ea typeface="ＭＳ Ｐゴシック" charset="0"/>
                <a:cs typeface="ＭＳ Ｐゴシック" charset="0"/>
              </a:rPr>
              <a:t>Rapport</a:t>
            </a:r>
          </a:p>
        </p:txBody>
      </p:sp>
      <p:sp>
        <p:nvSpPr>
          <p:cNvPr id="57346" name="Rectangle 3"/>
          <p:cNvSpPr>
            <a:spLocks noGrp="1" noChangeArrowheads="1"/>
          </p:cNvSpPr>
          <p:nvPr>
            <p:ph type="body" idx="1"/>
          </p:nvPr>
        </p:nvSpPr>
        <p:spPr>
          <a:xfrm>
            <a:off x="395288" y="1268413"/>
            <a:ext cx="8229600" cy="4679950"/>
          </a:xfrm>
        </p:spPr>
        <p:txBody>
          <a:bodyPr/>
          <a:lstStyle/>
          <a:p>
            <a:pPr algn="ctr">
              <a:buFontTx/>
              <a:buNone/>
            </a:pPr>
            <a:r>
              <a:rPr lang="fr-CH" dirty="0">
                <a:latin typeface="Calibri" charset="0"/>
                <a:ea typeface="ＭＳ Ｐゴシック" charset="0"/>
                <a:cs typeface="ＭＳ Ｐゴシック" charset="0"/>
              </a:rPr>
              <a:t>   Rapport </a:t>
            </a:r>
            <a:r>
              <a:rPr lang="fr-CH" b="1" u="sng" dirty="0">
                <a:latin typeface="Calibri" charset="0"/>
                <a:ea typeface="ＭＳ Ｐゴシック" charset="0"/>
                <a:cs typeface="ＭＳ Ｐゴシック" charset="0"/>
              </a:rPr>
              <a:t>médical</a:t>
            </a:r>
            <a:r>
              <a:rPr lang="fr-CH" dirty="0">
                <a:latin typeface="Calibri" charset="0"/>
                <a:ea typeface="ＭＳ Ｐゴシック" charset="0"/>
                <a:cs typeface="ＭＳ Ｐゴシック" charset="0"/>
              </a:rPr>
              <a:t>!!</a:t>
            </a:r>
          </a:p>
          <a:p>
            <a:pPr algn="ctr">
              <a:buFontTx/>
              <a:buNone/>
            </a:pPr>
            <a:endParaRPr lang="fr-CH" dirty="0">
              <a:latin typeface="Calibri" charset="0"/>
              <a:ea typeface="ＭＳ Ｐゴシック" charset="0"/>
              <a:cs typeface="ＭＳ Ｐゴシック" charset="0"/>
            </a:endParaRPr>
          </a:p>
          <a:p>
            <a:pPr algn="ctr">
              <a:buFontTx/>
              <a:buNone/>
            </a:pPr>
            <a:r>
              <a:rPr lang="fr-CH" dirty="0">
                <a:latin typeface="Calibri" charset="0"/>
                <a:ea typeface="ＭＳ Ｐゴシック" charset="0"/>
                <a:cs typeface="ＭＳ Ｐゴシック" charset="0"/>
              </a:rPr>
              <a:t>Le médecin est responsable de la thérapie!</a:t>
            </a:r>
          </a:p>
          <a:p>
            <a:pPr>
              <a:buFontTx/>
              <a:buNone/>
            </a:pPr>
            <a:r>
              <a:rPr lang="fr-CH" dirty="0">
                <a:latin typeface="Calibri" charset="0"/>
                <a:ea typeface="ＭＳ Ｐゴシック" charset="0"/>
                <a:cs typeface="ＭＳ Ｐゴシック" charset="0"/>
              </a:rPr>
              <a:t>                  </a:t>
            </a:r>
          </a:p>
          <a:p>
            <a:pPr>
              <a:buFontTx/>
              <a:buNone/>
            </a:pPr>
            <a:r>
              <a:rPr lang="fr-CH" dirty="0">
                <a:latin typeface="Calibri" charset="0"/>
                <a:ea typeface="ＭＳ Ｐゴシック" charset="0"/>
                <a:cs typeface="ＭＳ Ｐゴシック" charset="0"/>
              </a:rPr>
              <a:t>                  → Le médecin est responsable du rapport!</a:t>
            </a:r>
          </a:p>
          <a:p>
            <a:pPr>
              <a:buFontTx/>
              <a:buNone/>
            </a:pPr>
            <a:r>
              <a:rPr lang="fr-CH" dirty="0">
                <a:latin typeface="Calibri" charset="0"/>
                <a:ea typeface="ＭＳ Ｐゴシック" charset="0"/>
                <a:cs typeface="ＭＳ Ｐゴシック" charset="0"/>
              </a:rPr>
              <a:t>                  → Papier à en-tête et signature du médecin!                  </a:t>
            </a:r>
          </a:p>
        </p:txBody>
      </p:sp>
      <p:sp>
        <p:nvSpPr>
          <p:cNvPr id="57347"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57348"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DA43CCF2-12BB-FB4A-AACB-D57AEDDF7D3C}" type="slidenum">
              <a:rPr lang="de-CH" sz="1000"/>
              <a:pPr eaLnBrk="1" hangingPunct="1"/>
              <a:t>13</a:t>
            </a:fld>
            <a:endParaRPr lang="de-CH" sz="1000"/>
          </a:p>
        </p:txBody>
      </p:sp>
      <p:sp>
        <p:nvSpPr>
          <p:cNvPr id="57349"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A002961E-6C13-274F-A9C6-989BD0F7228B}" type="slidenum">
              <a:rPr lang="de-CH" sz="1000"/>
              <a:pPr algn="r" eaLnBrk="1" hangingPunct="1"/>
              <a:t>14</a:t>
            </a:fld>
            <a:endParaRPr lang="de-CH" sz="1000"/>
          </a:p>
        </p:txBody>
      </p:sp>
      <p:sp>
        <p:nvSpPr>
          <p:cNvPr id="58370" name="Datumsplatzhalter 5"/>
          <p:cNvSpPr txBox="1">
            <a:spLocks noGrp="1"/>
          </p:cNvSpPr>
          <p:nvPr/>
        </p:nvSpPr>
        <p:spPr bwMode="auto">
          <a:xfrm>
            <a:off x="684213" y="6524625"/>
            <a:ext cx="1008062" cy="188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l" eaLnBrk="1" hangingPunct="1"/>
            <a:endParaRPr lang="de-DE" sz="1000"/>
          </a:p>
        </p:txBody>
      </p:sp>
      <p:sp>
        <p:nvSpPr>
          <p:cNvPr id="58371" name="Rectangle 2"/>
          <p:cNvSpPr>
            <a:spLocks noGrp="1" noChangeArrowheads="1"/>
          </p:cNvSpPr>
          <p:nvPr>
            <p:ph type="title" idx="4294967295"/>
          </p:nvPr>
        </p:nvSpPr>
        <p:spPr>
          <a:xfrm>
            <a:off x="468313" y="265113"/>
            <a:ext cx="8229600" cy="307975"/>
          </a:xfrm>
        </p:spPr>
        <p:txBody>
          <a:bodyPr/>
          <a:lstStyle/>
          <a:p>
            <a:pPr eaLnBrk="1" hangingPunct="1"/>
            <a:r>
              <a:rPr lang="fr-CH" b="1">
                <a:latin typeface="Calibri" charset="0"/>
                <a:ea typeface="ＭＳ Ｐゴシック" charset="0"/>
                <a:cs typeface="ＭＳ Ｐゴシック" charset="0"/>
              </a:rPr>
              <a:t>Rapport: critères formels</a:t>
            </a:r>
          </a:p>
        </p:txBody>
      </p:sp>
      <p:sp>
        <p:nvSpPr>
          <p:cNvPr id="58372" name="Rectangle 3"/>
          <p:cNvSpPr>
            <a:spLocks noGrp="1" noChangeArrowheads="1"/>
          </p:cNvSpPr>
          <p:nvPr>
            <p:ph type="body" idx="4294967295"/>
          </p:nvPr>
        </p:nvSpPr>
        <p:spPr>
          <a:xfrm>
            <a:off x="395288" y="762000"/>
            <a:ext cx="8229600" cy="5114925"/>
          </a:xfrm>
        </p:spPr>
        <p:txBody>
          <a:bodyPr/>
          <a:lstStyle/>
          <a:p>
            <a:pPr eaLnBrk="1" hangingPunct="1">
              <a:buFontTx/>
              <a:buNone/>
            </a:pPr>
            <a:r>
              <a:rPr lang="fr-CH" b="1" dirty="0">
                <a:solidFill>
                  <a:schemeClr val="tx1"/>
                </a:solidFill>
                <a:latin typeface="Calibri" charset="0"/>
                <a:ea typeface="ＭＳ Ｐゴシック" charset="0"/>
                <a:cs typeface="ＭＳ Ｐゴシック" charset="0"/>
              </a:rPr>
              <a:t>    </a:t>
            </a:r>
          </a:p>
          <a:p>
            <a:pPr algn="ctr" eaLnBrk="1" hangingPunct="1">
              <a:buFontTx/>
              <a:buNone/>
            </a:pPr>
            <a:r>
              <a:rPr lang="fr-CH" b="1" dirty="0">
                <a:latin typeface="Calibri" charset="0"/>
                <a:ea typeface="ＭＳ Ｐゴシック" charset="0"/>
                <a:cs typeface="ＭＳ Ｐゴシック" charset="0"/>
              </a:rPr>
              <a:t> </a:t>
            </a:r>
            <a:r>
              <a:rPr lang="fr-CH" dirty="0">
                <a:latin typeface="Calibri" charset="0"/>
                <a:ea typeface="ＭＳ Ｐゴシック" charset="0"/>
                <a:cs typeface="ＭＳ Ｐゴシック" charset="0"/>
              </a:rPr>
              <a:t>Rédiger </a:t>
            </a:r>
            <a:r>
              <a:rPr lang="fr-CH" b="1" dirty="0">
                <a:latin typeface="Calibri" charset="0"/>
                <a:ea typeface="ＭＳ Ｐゴシック" charset="0"/>
                <a:cs typeface="ＭＳ Ｐゴシック" charset="0"/>
              </a:rPr>
              <a:t>en avance</a:t>
            </a:r>
            <a:r>
              <a:rPr lang="fr-CH" dirty="0">
                <a:latin typeface="Calibri" charset="0"/>
                <a:ea typeface="ＭＳ Ｐゴシック" charset="0"/>
                <a:cs typeface="ＭＳ Ｐゴシック" charset="0"/>
              </a:rPr>
              <a:t>! </a:t>
            </a:r>
          </a:p>
          <a:p>
            <a:pPr algn="ctr" eaLnBrk="1" hangingPunct="1">
              <a:buFontTx/>
              <a:buNone/>
            </a:pPr>
            <a:r>
              <a:rPr lang="fr-CH" dirty="0">
                <a:latin typeface="Calibri" charset="0"/>
                <a:ea typeface="ＭＳ Ｐゴシック" charset="0"/>
                <a:cs typeface="ＭＳ Ｐゴシック" charset="0"/>
              </a:rPr>
              <a:t>Au moins 2 à 3 semaines avant la 40</a:t>
            </a:r>
            <a:r>
              <a:rPr lang="fr-CH" baseline="30000" dirty="0">
                <a:latin typeface="Calibri" charset="0"/>
                <a:ea typeface="ＭＳ Ｐゴシック" charset="0"/>
                <a:cs typeface="ＭＳ Ｐゴシック" charset="0"/>
              </a:rPr>
              <a:t>e</a:t>
            </a:r>
            <a:r>
              <a:rPr lang="fr-CH" dirty="0">
                <a:latin typeface="Calibri" charset="0"/>
                <a:ea typeface="ＭＳ Ｐゴシック" charset="0"/>
                <a:cs typeface="ＭＳ Ｐゴシック" charset="0"/>
              </a:rPr>
              <a:t> séance!</a:t>
            </a:r>
          </a:p>
          <a:p>
            <a:pPr algn="ctr" eaLnBrk="1" hangingPunct="1">
              <a:buFontTx/>
              <a:buNone/>
            </a:pPr>
            <a:r>
              <a:rPr lang="fr-CH" b="1" dirty="0">
                <a:latin typeface="Calibri" charset="0"/>
                <a:ea typeface="ＭＳ Ｐゴシック" charset="0"/>
                <a:cs typeface="ＭＳ Ｐゴシック" charset="0"/>
              </a:rPr>
              <a:t>**************</a:t>
            </a:r>
          </a:p>
          <a:p>
            <a:pPr algn="ctr" eaLnBrk="1" hangingPunct="1">
              <a:buFontTx/>
              <a:buNone/>
            </a:pPr>
            <a:r>
              <a:rPr lang="fr-CH" b="1" dirty="0">
                <a:solidFill>
                  <a:schemeClr val="tx1"/>
                </a:solidFill>
                <a:latin typeface="Calibri" charset="0"/>
                <a:ea typeface="ＭＳ Ｐゴシック" charset="0"/>
                <a:cs typeface="ＭＳ Ｐゴシック" charset="0"/>
              </a:rPr>
              <a:t>   </a:t>
            </a:r>
            <a:r>
              <a:rPr lang="fr-CH" b="1" dirty="0">
                <a:solidFill>
                  <a:srgbClr val="FF0000"/>
                </a:solidFill>
                <a:latin typeface="Calibri" charset="0"/>
                <a:ea typeface="ＭＳ Ｐゴシック" charset="0"/>
                <a:cs typeface="ＭＳ Ｐゴシック" charset="0"/>
              </a:rPr>
              <a:t>max. 2 pages: </a:t>
            </a:r>
            <a:r>
              <a:rPr lang="fr-CH" dirty="0">
                <a:latin typeface="Calibri" charset="0"/>
                <a:ea typeface="ＭＳ Ｐゴシック" charset="0"/>
                <a:cs typeface="ＭＳ Ｐゴシック" charset="0"/>
              </a:rPr>
              <a:t>autant que nécessaire – aussi peu que possible!</a:t>
            </a:r>
          </a:p>
          <a:p>
            <a:pPr algn="ctr" eaLnBrk="1" hangingPunct="1">
              <a:buFontTx/>
              <a:buNone/>
            </a:pPr>
            <a:r>
              <a:rPr lang="fr-CH" dirty="0">
                <a:latin typeface="Calibri" charset="0"/>
                <a:ea typeface="ＭＳ Ｐゴシック" charset="0"/>
                <a:cs typeface="ＭＳ Ｐゴシック" charset="0"/>
              </a:rPr>
              <a:t>(cf. OPAS, art. 3b, let. 2 !! ) </a:t>
            </a:r>
            <a:endParaRPr lang="fr-CH" sz="2800" b="1" dirty="0">
              <a:latin typeface="Calibri" charset="0"/>
              <a:ea typeface="ＭＳ Ｐゴシック" charset="0"/>
              <a:cs typeface="ＭＳ Ｐゴシック" charset="0"/>
            </a:endParaRPr>
          </a:p>
          <a:p>
            <a:pPr algn="ctr" eaLnBrk="1" hangingPunct="1">
              <a:buFontTx/>
              <a:buNone/>
            </a:pPr>
            <a:r>
              <a:rPr lang="fr-CH" b="1" dirty="0">
                <a:latin typeface="Calibri" charset="0"/>
                <a:ea typeface="ＭＳ Ｐゴシック" charset="0"/>
                <a:cs typeface="ＭＳ Ｐゴシック" charset="0"/>
              </a:rPr>
              <a:t>       Ecriture</a:t>
            </a:r>
            <a:r>
              <a:rPr lang="fr-CH" sz="2800" b="1" dirty="0">
                <a:latin typeface="Calibri" charset="0"/>
                <a:ea typeface="ＭＳ Ｐゴシック" charset="0"/>
                <a:cs typeface="ＭＳ Ｐゴシック" charset="0"/>
              </a:rPr>
              <a:t> </a:t>
            </a:r>
            <a:r>
              <a:rPr lang="fr-CH" dirty="0">
                <a:latin typeface="Calibri" charset="0"/>
                <a:ea typeface="ＭＳ Ｐゴシック" charset="0"/>
                <a:cs typeface="ＭＳ Ｐゴシック" charset="0"/>
              </a:rPr>
              <a:t>pas trop petite ni trop dense!</a:t>
            </a:r>
          </a:p>
          <a:p>
            <a:pPr algn="ctr" eaLnBrk="1" hangingPunct="1">
              <a:buFontTx/>
              <a:buNone/>
            </a:pPr>
            <a:r>
              <a:rPr lang="fr-CH" b="1" dirty="0">
                <a:latin typeface="Calibri" charset="0"/>
                <a:ea typeface="ＭＳ Ｐゴシック" charset="0"/>
                <a:cs typeface="ＭＳ Ｐゴシック" charset="0"/>
              </a:rPr>
              <a:t>        Des marges</a:t>
            </a:r>
            <a:r>
              <a:rPr lang="fr-CH" sz="2800" b="1" dirty="0">
                <a:latin typeface="Calibri" charset="0"/>
                <a:ea typeface="ＭＳ Ｐゴシック" charset="0"/>
                <a:cs typeface="ＭＳ Ｐゴシック" charset="0"/>
              </a:rPr>
              <a:t> </a:t>
            </a:r>
            <a:r>
              <a:rPr lang="fr-CH" dirty="0">
                <a:latin typeface="Calibri" charset="0"/>
                <a:ea typeface="ＭＳ Ｐゴシック" charset="0"/>
                <a:cs typeface="ＭＳ Ｐゴシック" charset="0"/>
              </a:rPr>
              <a:t>et </a:t>
            </a:r>
            <a:r>
              <a:rPr lang="fr-CH" b="1" dirty="0">
                <a:latin typeface="Calibri" charset="0"/>
                <a:ea typeface="ＭＳ Ｐゴシック" charset="0"/>
                <a:cs typeface="ＭＳ Ｐゴシック" charset="0"/>
              </a:rPr>
              <a:t>un titre</a:t>
            </a:r>
          </a:p>
          <a:p>
            <a:pPr eaLnBrk="1" hangingPunct="1">
              <a:buFontTx/>
              <a:buNone/>
            </a:pPr>
            <a:r>
              <a:rPr lang="fr-CH" sz="2800" b="1" dirty="0">
                <a:latin typeface="Calibri" charset="0"/>
                <a:ea typeface="ＭＳ Ｐゴシック" charset="0"/>
                <a:cs typeface="ＭＳ Ｐゴシック" charset="0"/>
              </a:rPr>
              <a:t>                             </a:t>
            </a:r>
          </a:p>
          <a:p>
            <a:pPr eaLnBrk="1" hangingPunct="1">
              <a:buFontTx/>
              <a:buNone/>
            </a:pPr>
            <a:r>
              <a:rPr lang="fr-CH" b="1" dirty="0">
                <a:latin typeface="Calibri" charset="0"/>
                <a:ea typeface="ＭＳ Ｐゴシック" charset="0"/>
                <a:cs typeface="ＭＳ Ｐゴシック" charset="0"/>
              </a:rPr>
              <a:t>      </a:t>
            </a:r>
            <a:endParaRPr lang="fr-CH" dirty="0">
              <a:latin typeface="Calibri" charset="0"/>
              <a:ea typeface="ＭＳ Ｐゴシック" charset="0"/>
              <a:cs typeface="ＭＳ Ｐゴシック" charset="0"/>
            </a:endParaRPr>
          </a:p>
          <a:p>
            <a:pPr eaLnBrk="1" hangingPunct="1">
              <a:buFontTx/>
              <a:buNone/>
            </a:pPr>
            <a:endParaRPr lang="fr-CH" dirty="0">
              <a:latin typeface="Calibri" charset="0"/>
              <a:ea typeface="ＭＳ Ｐゴシック" charset="0"/>
              <a:cs typeface="ＭＳ Ｐゴシック" charset="0"/>
            </a:endParaRPr>
          </a:p>
          <a:p>
            <a:pPr eaLnBrk="1" hangingPunct="1">
              <a:buFontTx/>
              <a:buNone/>
            </a:pPr>
            <a:endParaRPr lang="fr-CH" dirty="0">
              <a:latin typeface="Calibri" charset="0"/>
              <a:ea typeface="ＭＳ Ｐゴシック" charset="0"/>
              <a:cs typeface="ＭＳ Ｐゴシック" charset="0"/>
            </a:endParaRPr>
          </a:p>
          <a:p>
            <a:pPr algn="ctr" eaLnBrk="1" hangingPunct="1">
              <a:buFontTx/>
              <a:buNone/>
            </a:pPr>
            <a:r>
              <a:rPr lang="fr-CH" dirty="0">
                <a:latin typeface="Calibri" charset="0"/>
                <a:ea typeface="ＭＳ Ｐゴシック" charset="0"/>
                <a:cs typeface="ＭＳ Ｐゴシック" charset="0"/>
              </a:rPr>
              <a:t> </a:t>
            </a:r>
          </a:p>
        </p:txBody>
      </p:sp>
      <p:sp>
        <p:nvSpPr>
          <p:cNvPr id="58373" name="Fußzeilenplatzhalt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58374" name="Foliennummernplatzhalter 2"/>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27DA3D61-5B5F-754C-AB56-3AA2074170F1}" type="slidenum">
              <a:rPr lang="de-CH" sz="1000"/>
              <a:pPr eaLnBrk="1" hangingPunct="1"/>
              <a:t>14</a:t>
            </a:fld>
            <a:endParaRPr lang="de-CH" sz="1000"/>
          </a:p>
        </p:txBody>
      </p:sp>
      <p:sp>
        <p:nvSpPr>
          <p:cNvPr id="58375"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1FBF54EE-7B51-6D4E-A011-E919C2CE753A}" type="slidenum">
              <a:rPr lang="de-CH" sz="1000"/>
              <a:pPr algn="r" eaLnBrk="1" hangingPunct="1"/>
              <a:t>15</a:t>
            </a:fld>
            <a:endParaRPr lang="de-CH" sz="1000"/>
          </a:p>
        </p:txBody>
      </p:sp>
      <p:sp>
        <p:nvSpPr>
          <p:cNvPr id="59394" name="Datumsplatzhalter 5"/>
          <p:cNvSpPr txBox="1">
            <a:spLocks noGrp="1"/>
          </p:cNvSpPr>
          <p:nvPr/>
        </p:nvSpPr>
        <p:spPr bwMode="auto">
          <a:xfrm>
            <a:off x="684213" y="6524625"/>
            <a:ext cx="1008062" cy="188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l" eaLnBrk="1" hangingPunct="1"/>
            <a:endParaRPr lang="de-DE" sz="1000"/>
          </a:p>
        </p:txBody>
      </p:sp>
      <p:sp>
        <p:nvSpPr>
          <p:cNvPr id="59395" name="Rectangle 2"/>
          <p:cNvSpPr>
            <a:spLocks noGrp="1" noChangeArrowheads="1"/>
          </p:cNvSpPr>
          <p:nvPr>
            <p:ph type="title" idx="4294967295"/>
          </p:nvPr>
        </p:nvSpPr>
        <p:spPr>
          <a:xfrm>
            <a:off x="468313" y="188913"/>
            <a:ext cx="8229600" cy="500062"/>
          </a:xfrm>
        </p:spPr>
        <p:txBody>
          <a:bodyPr/>
          <a:lstStyle/>
          <a:p>
            <a:pPr eaLnBrk="1" hangingPunct="1"/>
            <a:r>
              <a:rPr lang="fr-CH" b="1">
                <a:latin typeface="Calibri" charset="0"/>
                <a:ea typeface="ＭＳ Ｐゴシック" charset="0"/>
                <a:cs typeface="ＭＳ Ｐゴシック" charset="0"/>
              </a:rPr>
              <a:t>Rapport</a:t>
            </a:r>
          </a:p>
        </p:txBody>
      </p:sp>
      <p:pic>
        <p:nvPicPr>
          <p:cNvPr id="59396" name="Picture 4" descr="Notendruck"/>
          <p:cNvPicPr>
            <a:picLocks noGrp="1" noChangeAspect="1" noChangeArrowheads="1"/>
          </p:cNvPicPr>
          <p:nvPr>
            <p:ph type="body" idx="4294967295"/>
          </p:nvPr>
        </p:nvPicPr>
        <p:blipFill>
          <a:blip r:embed="rId2">
            <a:extLst>
              <a:ext uri="{28A0092B-C50C-407E-A947-70E740481C1C}">
                <a14:useLocalDpi xmlns:a14="http://schemas.microsoft.com/office/drawing/2010/main" val="0"/>
              </a:ext>
            </a:extLst>
          </a:blip>
          <a:srcRect/>
          <a:stretch>
            <a:fillRect/>
          </a:stretch>
        </p:blipFill>
        <p:spPr>
          <a:xfrm>
            <a:off x="3276600" y="1371600"/>
            <a:ext cx="2571750" cy="1752600"/>
          </a:xfrm>
          <a:noFill/>
        </p:spPr>
      </p:pic>
      <p:sp>
        <p:nvSpPr>
          <p:cNvPr id="59397" name="Rectangle 5"/>
          <p:cNvSpPr>
            <a:spLocks noChangeArrowheads="1"/>
          </p:cNvSpPr>
          <p:nvPr/>
        </p:nvSpPr>
        <p:spPr bwMode="auto">
          <a:xfrm rot="10800000" flipV="1">
            <a:off x="1184275" y="3805238"/>
            <a:ext cx="7205663"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fr-CH" sz="2400" b="1">
                <a:solidFill>
                  <a:srgbClr val="FF3300"/>
                </a:solidFill>
              </a:rPr>
              <a:t>«C’ est le ton qui fait la musique»</a:t>
            </a:r>
            <a:endParaRPr lang="fr-CH" sz="2400">
              <a:solidFill>
                <a:srgbClr val="FF3300"/>
              </a:solidFill>
            </a:endParaRPr>
          </a:p>
        </p:txBody>
      </p:sp>
      <p:sp>
        <p:nvSpPr>
          <p:cNvPr id="59398" name="Fußzeilenplatzhalt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59399" name="Foliennummernplatzhalter 2"/>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2A806519-01DF-2742-B56C-E6903EDEFD09}" type="slidenum">
              <a:rPr lang="de-CH" sz="1000"/>
              <a:pPr eaLnBrk="1" hangingPunct="1"/>
              <a:t>15</a:t>
            </a:fld>
            <a:endParaRPr lang="de-CH" sz="1000"/>
          </a:p>
        </p:txBody>
      </p:sp>
      <p:sp>
        <p:nvSpPr>
          <p:cNvPr id="59400"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60418"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B3AEA5D5-1590-B547-AB2A-90F6D8B8FF91}" type="slidenum">
              <a:rPr lang="de-CH" sz="1000"/>
              <a:pPr algn="r" eaLnBrk="1" hangingPunct="1"/>
              <a:t>16</a:t>
            </a:fld>
            <a:endParaRPr lang="de-CH" sz="1000"/>
          </a:p>
        </p:txBody>
      </p:sp>
      <p:sp>
        <p:nvSpPr>
          <p:cNvPr id="60419" name="Rectangle 2"/>
          <p:cNvSpPr>
            <a:spLocks noGrp="1" noChangeArrowheads="1"/>
          </p:cNvSpPr>
          <p:nvPr>
            <p:ph type="title"/>
          </p:nvPr>
        </p:nvSpPr>
        <p:spPr>
          <a:xfrm>
            <a:off x="468313" y="188913"/>
            <a:ext cx="8229600" cy="346075"/>
          </a:xfrm>
        </p:spPr>
        <p:txBody>
          <a:bodyPr/>
          <a:lstStyle/>
          <a:p>
            <a:pPr eaLnBrk="1" hangingPunct="1"/>
            <a:r>
              <a:rPr lang="fr-CH" b="1">
                <a:latin typeface="Calibri" charset="0"/>
                <a:ea typeface="ＭＳ Ｐゴシック" charset="0"/>
                <a:cs typeface="ＭＳ Ｐゴシック" charset="0"/>
              </a:rPr>
              <a:t>Rapport: contenu</a:t>
            </a:r>
          </a:p>
        </p:txBody>
      </p:sp>
      <p:sp>
        <p:nvSpPr>
          <p:cNvPr id="62468" name="Rectangle 3"/>
          <p:cNvSpPr>
            <a:spLocks noGrp="1" noChangeArrowheads="1"/>
          </p:cNvSpPr>
          <p:nvPr>
            <p:ph type="body" idx="1"/>
          </p:nvPr>
        </p:nvSpPr>
        <p:spPr>
          <a:xfrm>
            <a:off x="468313" y="908050"/>
            <a:ext cx="8675687" cy="5545138"/>
          </a:xfrm>
        </p:spPr>
        <p:txBody>
          <a:bodyPr/>
          <a:lstStyle/>
          <a:p>
            <a:pPr>
              <a:defRPr/>
            </a:pPr>
            <a:endParaRPr lang="fr-CH" dirty="0" smtClean="0"/>
          </a:p>
          <a:p>
            <a:pPr marL="0" indent="0" algn="ctr">
              <a:buFontTx/>
              <a:buNone/>
              <a:defRPr/>
            </a:pPr>
            <a:r>
              <a:rPr lang="fr-CH" dirty="0" smtClean="0"/>
              <a:t>aussi</a:t>
            </a:r>
            <a:r>
              <a:rPr lang="fr-CH" b="1" dirty="0" smtClean="0"/>
              <a:t> simple</a:t>
            </a:r>
            <a:r>
              <a:rPr lang="fr-CH" dirty="0" smtClean="0"/>
              <a:t>, </a:t>
            </a:r>
            <a:r>
              <a:rPr lang="fr-CH" b="1" dirty="0" smtClean="0"/>
              <a:t>concret </a:t>
            </a:r>
            <a:r>
              <a:rPr lang="fr-CH" dirty="0" smtClean="0"/>
              <a:t>et</a:t>
            </a:r>
            <a:r>
              <a:rPr lang="fr-CH" b="1" dirty="0" smtClean="0"/>
              <a:t> direct</a:t>
            </a:r>
            <a:r>
              <a:rPr lang="fr-CH" dirty="0" smtClean="0"/>
              <a:t> que possible</a:t>
            </a:r>
          </a:p>
          <a:p>
            <a:pPr>
              <a:defRPr/>
            </a:pPr>
            <a:endParaRPr lang="fr-CH" sz="2800" b="1" dirty="0" smtClean="0">
              <a:solidFill>
                <a:srgbClr val="FF3300"/>
              </a:solidFill>
            </a:endParaRPr>
          </a:p>
          <a:p>
            <a:pPr marL="0" indent="0">
              <a:buNone/>
              <a:defRPr/>
            </a:pPr>
            <a:endParaRPr lang="fr-CH" sz="2800" b="1" dirty="0" smtClean="0">
              <a:solidFill>
                <a:srgbClr val="FF3300"/>
              </a:solidFill>
            </a:endParaRPr>
          </a:p>
          <a:p>
            <a:pPr marL="0" indent="0" algn="ctr">
              <a:buFontTx/>
              <a:buNone/>
              <a:defRPr/>
            </a:pPr>
            <a:r>
              <a:rPr lang="fr-CH" b="1" dirty="0" smtClean="0"/>
              <a:t>« mettre de la chair autour de l’os! »</a:t>
            </a:r>
            <a:endParaRPr lang="fr-CH" b="1" dirty="0"/>
          </a:p>
        </p:txBody>
      </p:sp>
      <p:sp>
        <p:nvSpPr>
          <p:cNvPr id="60421"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9821223B-CD85-B24B-B726-F45E23E0E673}" type="slidenum">
              <a:rPr lang="de-CH" sz="1000"/>
              <a:pPr eaLnBrk="1" hangingPunct="1"/>
              <a:t>16</a:t>
            </a:fld>
            <a:endParaRPr lang="de-CH" sz="1000"/>
          </a:p>
        </p:txBody>
      </p:sp>
      <p:sp>
        <p:nvSpPr>
          <p:cNvPr id="60422"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61442"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00B2CAE5-D59D-9B43-A6C1-006444A96CEB}" type="slidenum">
              <a:rPr lang="de-CH" sz="1000"/>
              <a:pPr algn="r" eaLnBrk="1" hangingPunct="1"/>
              <a:t>17</a:t>
            </a:fld>
            <a:endParaRPr lang="de-CH" sz="1000"/>
          </a:p>
        </p:txBody>
      </p:sp>
      <p:sp>
        <p:nvSpPr>
          <p:cNvPr id="61443" name="Rectangle 2"/>
          <p:cNvSpPr>
            <a:spLocks noGrp="1" noChangeArrowheads="1"/>
          </p:cNvSpPr>
          <p:nvPr>
            <p:ph type="title"/>
          </p:nvPr>
        </p:nvSpPr>
        <p:spPr>
          <a:xfrm>
            <a:off x="468313" y="188913"/>
            <a:ext cx="8229600" cy="346075"/>
          </a:xfrm>
        </p:spPr>
        <p:txBody>
          <a:bodyPr/>
          <a:lstStyle/>
          <a:p>
            <a:pPr eaLnBrk="1" hangingPunct="1"/>
            <a:r>
              <a:rPr lang="fr-CH" b="1">
                <a:latin typeface="Calibri" charset="0"/>
                <a:ea typeface="ＭＳ Ｐゴシック" charset="0"/>
                <a:cs typeface="ＭＳ Ｐゴシック" charset="0"/>
              </a:rPr>
              <a:t>Rapport: contenu</a:t>
            </a:r>
          </a:p>
        </p:txBody>
      </p:sp>
      <p:sp>
        <p:nvSpPr>
          <p:cNvPr id="61444" name="Rectangle 3"/>
          <p:cNvSpPr>
            <a:spLocks noGrp="1" noChangeArrowheads="1"/>
          </p:cNvSpPr>
          <p:nvPr>
            <p:ph type="body" idx="1"/>
          </p:nvPr>
        </p:nvSpPr>
        <p:spPr>
          <a:xfrm>
            <a:off x="468313" y="533400"/>
            <a:ext cx="8675687" cy="5919788"/>
          </a:xfrm>
        </p:spPr>
        <p:txBody>
          <a:bodyPr/>
          <a:lstStyle/>
          <a:p>
            <a:pPr eaLnBrk="1" hangingPunct="1">
              <a:buFontTx/>
              <a:buNone/>
            </a:pPr>
            <a:r>
              <a:rPr lang="fr-CH" dirty="0">
                <a:latin typeface="Calibri" charset="0"/>
                <a:ea typeface="ＭＳ Ｐゴシック" charset="0"/>
                <a:cs typeface="ＭＳ Ｐゴシック" charset="0"/>
              </a:rPr>
              <a:t>                </a:t>
            </a:r>
          </a:p>
          <a:p>
            <a:pPr eaLnBrk="1" hangingPunct="1">
              <a:buFontTx/>
              <a:buNone/>
            </a:pPr>
            <a:r>
              <a:rPr lang="fr-CH" dirty="0">
                <a:latin typeface="Calibri" charset="0"/>
                <a:ea typeface="ＭＳ Ｐゴシック" charset="0"/>
                <a:cs typeface="ＭＳ Ｐゴシック" charset="0"/>
              </a:rPr>
              <a:t>                </a:t>
            </a:r>
          </a:p>
          <a:p>
            <a:pPr eaLnBrk="1" hangingPunct="1">
              <a:buFontTx/>
              <a:buNone/>
            </a:pPr>
            <a:r>
              <a:rPr lang="fr-CH" dirty="0">
                <a:latin typeface="Calibri" charset="0"/>
                <a:ea typeface="ＭＳ Ｐゴシック" charset="0"/>
                <a:cs typeface="ＭＳ Ｐゴシック" charset="0"/>
              </a:rPr>
              <a:t>		 </a:t>
            </a:r>
            <a:r>
              <a:rPr lang="fr-CH" sz="2000" dirty="0">
                <a:latin typeface="Calibri" charset="0"/>
                <a:ea typeface="ＭＳ Ｐゴシック" charset="0"/>
                <a:cs typeface="ＭＳ Ｐゴシック" charset="0"/>
              </a:rPr>
              <a:t>  • Anamnèse concise (!)</a:t>
            </a:r>
          </a:p>
          <a:p>
            <a:pPr eaLnBrk="1" hangingPunct="1">
              <a:buFontTx/>
              <a:buNone/>
            </a:pPr>
            <a:r>
              <a:rPr lang="fr-CH" sz="2000" dirty="0">
                <a:latin typeface="Calibri" charset="0"/>
                <a:ea typeface="ＭＳ Ｐゴシック" charset="0"/>
                <a:cs typeface="ＭＳ Ｐゴシック" charset="0"/>
              </a:rPr>
              <a:t>                   • Plaintes</a:t>
            </a:r>
          </a:p>
          <a:p>
            <a:pPr eaLnBrk="1" hangingPunct="1">
              <a:buFontTx/>
              <a:buNone/>
            </a:pPr>
            <a:r>
              <a:rPr lang="fr-CH" sz="2000" dirty="0">
                <a:latin typeface="Calibri" charset="0"/>
                <a:ea typeface="ＭＳ Ｐゴシック" charset="0"/>
                <a:cs typeface="ＭＳ Ｐゴシック" charset="0"/>
              </a:rPr>
              <a:t>                   </a:t>
            </a:r>
            <a:r>
              <a:rPr lang="fr-CH" sz="2000" dirty="0" smtClean="0">
                <a:latin typeface="Calibri" charset="0"/>
                <a:ea typeface="ＭＳ Ｐゴシック" charset="0"/>
                <a:cs typeface="ＭＳ Ｐゴシック" charset="0"/>
              </a:rPr>
              <a:t>• Symptômes psychopathologiques</a:t>
            </a:r>
          </a:p>
          <a:p>
            <a:pPr eaLnBrk="1" hangingPunct="1">
              <a:buFontTx/>
              <a:buNone/>
            </a:pPr>
            <a:r>
              <a:rPr lang="fr-CH" sz="2000" dirty="0" smtClean="0">
                <a:latin typeface="Calibri" charset="0"/>
                <a:ea typeface="ＭＳ Ｐゴシック" charset="0"/>
                <a:cs typeface="ＭＳ Ｐゴシック" charset="0"/>
              </a:rPr>
              <a:t>                   </a:t>
            </a:r>
            <a:r>
              <a:rPr lang="fr-CH" sz="2000" dirty="0">
                <a:latin typeface="Calibri" charset="0"/>
                <a:ea typeface="ＭＳ Ｐゴシック" charset="0"/>
                <a:cs typeface="ＭＳ Ｐゴシック" charset="0"/>
              </a:rPr>
              <a:t>• Effets </a:t>
            </a:r>
            <a:r>
              <a:rPr lang="fr-CH" sz="2000" dirty="0" smtClean="0">
                <a:latin typeface="Calibri" charset="0"/>
                <a:ea typeface="ＭＳ Ｐゴシック" charset="0"/>
                <a:cs typeface="ＭＳ Ｐゴシック" charset="0"/>
              </a:rPr>
              <a:t>sociaux au quotidien</a:t>
            </a:r>
            <a:endParaRPr lang="fr-CH" sz="2000" dirty="0">
              <a:latin typeface="Calibri" charset="0"/>
              <a:ea typeface="ＭＳ Ｐゴシック" charset="0"/>
              <a:cs typeface="ＭＳ Ｐゴシック" charset="0"/>
            </a:endParaRPr>
          </a:p>
          <a:p>
            <a:pPr eaLnBrk="1" hangingPunct="1">
              <a:buFontTx/>
              <a:buNone/>
            </a:pPr>
            <a:r>
              <a:rPr lang="fr-CH" sz="2000" dirty="0">
                <a:latin typeface="Calibri" charset="0"/>
                <a:ea typeface="ＭＳ Ｐゴシック" charset="0"/>
                <a:cs typeface="ＭＳ Ｐゴシック" charset="0"/>
              </a:rPr>
              <a:t>                   • Diagnostic / appréciation (éventuellement CIM-10)</a:t>
            </a:r>
          </a:p>
          <a:p>
            <a:pPr eaLnBrk="1" hangingPunct="1">
              <a:buFontTx/>
              <a:buNone/>
            </a:pPr>
            <a:r>
              <a:rPr lang="fr-CH" sz="2000" dirty="0">
                <a:latin typeface="Calibri" charset="0"/>
                <a:ea typeface="ＭＳ Ｐゴシック" charset="0"/>
                <a:cs typeface="ＭＳ Ｐゴシック" charset="0"/>
              </a:rPr>
              <a:t>                   • Ne pas oublier les diagnostics somatiques supplémentaires!</a:t>
            </a:r>
          </a:p>
          <a:p>
            <a:pPr eaLnBrk="1" hangingPunct="1">
              <a:buFontTx/>
              <a:buNone/>
            </a:pPr>
            <a:r>
              <a:rPr lang="fr-CH" sz="2000" dirty="0">
                <a:latin typeface="Calibri" charset="0"/>
                <a:ea typeface="ＭＳ Ｐゴシック" charset="0"/>
                <a:cs typeface="ＭＳ Ｐゴシック" charset="0"/>
              </a:rPr>
              <a:t>                   • P</a:t>
            </a:r>
            <a:r>
              <a:rPr lang="fr-CH" sz="2000" dirty="0" smtClean="0">
                <a:latin typeface="Calibri" charset="0"/>
                <a:ea typeface="ＭＳ Ｐゴシック" charset="0"/>
                <a:cs typeface="ＭＳ Ｐゴシック" charset="0"/>
              </a:rPr>
              <a:t>articularités </a:t>
            </a:r>
            <a:r>
              <a:rPr lang="fr-CH" sz="2000" dirty="0">
                <a:latin typeface="Calibri" charset="0"/>
                <a:ea typeface="ＭＳ Ｐゴシック" charset="0"/>
                <a:cs typeface="ＭＳ Ｐゴシック" charset="0"/>
              </a:rPr>
              <a:t>d’ordre social</a:t>
            </a:r>
          </a:p>
          <a:p>
            <a:pPr eaLnBrk="1" hangingPunct="1">
              <a:buFontTx/>
              <a:buNone/>
            </a:pPr>
            <a:r>
              <a:rPr lang="fr-CH" sz="2000" dirty="0">
                <a:latin typeface="Calibri" charset="0"/>
                <a:ea typeface="ＭＳ Ｐゴシック" charset="0"/>
                <a:cs typeface="ＭＳ Ｐゴシック" charset="0"/>
              </a:rPr>
              <a:t>                   • Modalités de la psychothérapie</a:t>
            </a:r>
          </a:p>
          <a:p>
            <a:pPr eaLnBrk="1" hangingPunct="1">
              <a:buFontTx/>
              <a:buNone/>
            </a:pPr>
            <a:r>
              <a:rPr lang="fr-CH" sz="2000" dirty="0">
                <a:latin typeface="Calibri" charset="0"/>
                <a:ea typeface="ＭＳ Ｐゴシック" charset="0"/>
                <a:cs typeface="ＭＳ Ｐゴシック" charset="0"/>
              </a:rPr>
              <a:t>                   • Déroulement</a:t>
            </a:r>
          </a:p>
          <a:p>
            <a:pPr eaLnBrk="1" hangingPunct="1">
              <a:buFontTx/>
              <a:buNone/>
            </a:pPr>
            <a:r>
              <a:rPr lang="fr-CH" sz="2000" dirty="0">
                <a:latin typeface="Calibri" charset="0"/>
                <a:ea typeface="ＭＳ Ｐゴシック" charset="0"/>
                <a:cs typeface="ＭＳ Ｐゴシック" charset="0"/>
              </a:rPr>
              <a:t>                   • Durée </a:t>
            </a:r>
            <a:r>
              <a:rPr lang="fr-CH" sz="2000" dirty="0" smtClean="0">
                <a:latin typeface="Calibri" charset="0"/>
                <a:ea typeface="ＭＳ Ｐゴシック" charset="0"/>
                <a:cs typeface="ＭＳ Ｐゴシック" charset="0"/>
              </a:rPr>
              <a:t>probable</a:t>
            </a:r>
            <a:endParaRPr lang="fr-CH" sz="2000" dirty="0">
              <a:latin typeface="Calibri" charset="0"/>
              <a:ea typeface="ＭＳ Ｐゴシック" charset="0"/>
              <a:cs typeface="ＭＳ Ｐゴシック" charset="0"/>
            </a:endParaRPr>
          </a:p>
          <a:p>
            <a:pPr eaLnBrk="1" hangingPunct="1">
              <a:buFontTx/>
              <a:buNone/>
            </a:pPr>
            <a:r>
              <a:rPr lang="fr-CH" sz="2000" dirty="0">
                <a:latin typeface="Calibri" charset="0"/>
                <a:ea typeface="ＭＳ Ｐゴシック" charset="0"/>
                <a:cs typeface="ＭＳ Ｐゴシック" charset="0"/>
              </a:rPr>
              <a:t>                   • Pronostic</a:t>
            </a:r>
          </a:p>
        </p:txBody>
      </p:sp>
      <p:sp>
        <p:nvSpPr>
          <p:cNvPr id="61445"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8F5ACD9B-433B-694E-8B2D-0C772B32147E}" type="slidenum">
              <a:rPr lang="de-CH" sz="1000"/>
              <a:pPr eaLnBrk="1" hangingPunct="1"/>
              <a:t>17</a:t>
            </a:fld>
            <a:endParaRPr lang="de-CH" sz="1000"/>
          </a:p>
        </p:txBody>
      </p:sp>
      <p:sp>
        <p:nvSpPr>
          <p:cNvPr id="61446"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62466"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F2B05F31-8A2D-6D4B-938B-85F84BBB3D2E}" type="slidenum">
              <a:rPr lang="de-CH" sz="1000"/>
              <a:pPr algn="r" eaLnBrk="1" hangingPunct="1"/>
              <a:t>18</a:t>
            </a:fld>
            <a:endParaRPr lang="de-CH" sz="1000"/>
          </a:p>
        </p:txBody>
      </p:sp>
      <p:sp>
        <p:nvSpPr>
          <p:cNvPr id="62467" name="Rectangle 2"/>
          <p:cNvSpPr>
            <a:spLocks noGrp="1" noChangeArrowheads="1"/>
          </p:cNvSpPr>
          <p:nvPr>
            <p:ph type="title"/>
          </p:nvPr>
        </p:nvSpPr>
        <p:spPr>
          <a:xfrm>
            <a:off x="452438" y="260350"/>
            <a:ext cx="8229600" cy="230188"/>
          </a:xfrm>
        </p:spPr>
        <p:txBody>
          <a:bodyPr/>
          <a:lstStyle/>
          <a:p>
            <a:pPr eaLnBrk="1" hangingPunct="1"/>
            <a:r>
              <a:rPr lang="fr-CH" b="1">
                <a:latin typeface="Calibri" charset="0"/>
                <a:ea typeface="ＭＳ Ｐゴシック" charset="0"/>
                <a:cs typeface="ＭＳ Ｐゴシック" charset="0"/>
              </a:rPr>
              <a:t>Rapport: contenu</a:t>
            </a:r>
          </a:p>
        </p:txBody>
      </p:sp>
      <p:sp>
        <p:nvSpPr>
          <p:cNvPr id="62468" name="Rectangle 3"/>
          <p:cNvSpPr>
            <a:spLocks noGrp="1" noChangeArrowheads="1"/>
          </p:cNvSpPr>
          <p:nvPr>
            <p:ph type="body" idx="1"/>
          </p:nvPr>
        </p:nvSpPr>
        <p:spPr>
          <a:xfrm>
            <a:off x="468313" y="609600"/>
            <a:ext cx="8675687" cy="5843588"/>
          </a:xfrm>
        </p:spPr>
        <p:txBody>
          <a:bodyPr/>
          <a:lstStyle/>
          <a:p>
            <a:pPr algn="ctr" eaLnBrk="1" hangingPunct="1">
              <a:buFontTx/>
              <a:buNone/>
              <a:tabLst>
                <a:tab pos="542925" algn="l"/>
                <a:tab pos="809625" algn="l"/>
              </a:tabLst>
            </a:pPr>
            <a:r>
              <a:rPr lang="fr-CH" b="1" dirty="0">
                <a:latin typeface="Calibri" charset="0"/>
                <a:ea typeface="ＭＳ Ｐゴシック" charset="0"/>
                <a:cs typeface="ＭＳ Ｐゴシック" charset="0"/>
              </a:rPr>
              <a:t>Décrire les </a:t>
            </a:r>
            <a:r>
              <a:rPr lang="fr-CH" b="1" dirty="0" smtClean="0">
                <a:latin typeface="Calibri" charset="0"/>
                <a:ea typeface="ＭＳ Ｐゴシック" charset="0"/>
                <a:cs typeface="ＭＳ Ｐゴシック" charset="0"/>
              </a:rPr>
              <a:t>effets  sociaux au quotidien</a:t>
            </a:r>
          </a:p>
          <a:p>
            <a:pPr eaLnBrk="1" hangingPunct="1">
              <a:buFontTx/>
              <a:buNone/>
              <a:tabLst>
                <a:tab pos="542925" algn="l"/>
                <a:tab pos="809625" algn="l"/>
              </a:tabLst>
            </a:pPr>
            <a:r>
              <a:rPr lang="fr-CH" dirty="0" smtClean="0">
                <a:latin typeface="Calibri" charset="0"/>
                <a:ea typeface="ＭＳ Ｐゴシック" charset="0"/>
                <a:cs typeface="ＭＳ Ｐゴシック" charset="0"/>
              </a:rPr>
              <a:t>Exemples:</a:t>
            </a:r>
          </a:p>
          <a:p>
            <a:pPr eaLnBrk="1" hangingPunct="1">
              <a:buFontTx/>
              <a:buNone/>
              <a:tabLst>
                <a:tab pos="542925" algn="l"/>
                <a:tab pos="809625" algn="l"/>
              </a:tabLst>
            </a:pPr>
            <a:r>
              <a:rPr lang="fr-CH" dirty="0" smtClean="0">
                <a:latin typeface="Calibri" charset="0"/>
                <a:ea typeface="ＭＳ Ｐゴシック" charset="0"/>
                <a:cs typeface="ＭＳ Ｐゴシック" charset="0"/>
              </a:rPr>
              <a:t>Problèmes </a:t>
            </a:r>
            <a:r>
              <a:rPr lang="fr-CH" dirty="0">
                <a:latin typeface="Calibri" charset="0"/>
                <a:ea typeface="ＭＳ Ｐゴシック" charset="0"/>
                <a:cs typeface="ＭＳ Ｐゴシック" charset="0"/>
              </a:rPr>
              <a:t>de perception de la réalité</a:t>
            </a:r>
          </a:p>
          <a:p>
            <a:pPr eaLnBrk="1" hangingPunct="1">
              <a:buFontTx/>
              <a:buNone/>
              <a:tabLst>
                <a:tab pos="542925" algn="l"/>
                <a:tab pos="809625" algn="l"/>
              </a:tabLst>
            </a:pPr>
            <a:r>
              <a:rPr lang="fr-CH" dirty="0">
                <a:latin typeface="Calibri" charset="0"/>
                <a:ea typeface="ＭＳ Ｐゴシック" charset="0"/>
                <a:cs typeface="ＭＳ Ｐゴシック" charset="0"/>
              </a:rPr>
              <a:t>                     → Altérations sur le plan relationnel, conflits </a:t>
            </a:r>
          </a:p>
          <a:p>
            <a:pPr eaLnBrk="1" hangingPunct="1">
              <a:buFontTx/>
              <a:buNone/>
              <a:tabLst>
                <a:tab pos="542925" algn="l"/>
                <a:tab pos="809625" algn="l"/>
              </a:tabLst>
            </a:pPr>
            <a:r>
              <a:rPr lang="fr-CH" dirty="0">
                <a:latin typeface="Calibri" charset="0"/>
                <a:ea typeface="ＭＳ Ｐゴシック" charset="0"/>
                <a:cs typeface="ＭＳ Ｐゴシック" charset="0"/>
              </a:rPr>
              <a:t>                     → Difficultés sur le lieu de </a:t>
            </a:r>
            <a:r>
              <a:rPr lang="fr-CH" dirty="0" smtClean="0">
                <a:latin typeface="Calibri" charset="0"/>
                <a:ea typeface="ＭＳ Ｐゴシック" charset="0"/>
                <a:cs typeface="ＭＳ Ｐゴシック" charset="0"/>
              </a:rPr>
              <a:t>travail</a:t>
            </a:r>
          </a:p>
          <a:p>
            <a:pPr eaLnBrk="1" hangingPunct="1">
              <a:buFontTx/>
              <a:buNone/>
              <a:tabLst>
                <a:tab pos="542925" algn="l"/>
                <a:tab pos="809625" algn="l"/>
              </a:tabLst>
            </a:pPr>
            <a:r>
              <a:rPr lang="fr-CH" dirty="0" smtClean="0">
                <a:latin typeface="Calibri" charset="0"/>
                <a:ea typeface="ＭＳ Ｐゴシック" charset="0"/>
                <a:cs typeface="ＭＳ Ｐゴシック" charset="0"/>
              </a:rPr>
              <a:t>Faible </a:t>
            </a:r>
            <a:r>
              <a:rPr lang="fr-CH" dirty="0">
                <a:latin typeface="Calibri" charset="0"/>
                <a:ea typeface="ＭＳ Ｐゴシック" charset="0"/>
                <a:cs typeface="ＭＳ Ｐゴシック" charset="0"/>
              </a:rPr>
              <a:t>tolérance à la </a:t>
            </a:r>
            <a:r>
              <a:rPr lang="fr-CH" dirty="0" smtClean="0">
                <a:latin typeface="Calibri" charset="0"/>
                <a:ea typeface="ＭＳ Ｐゴシック" charset="0"/>
                <a:cs typeface="ＭＳ Ｐゴシック" charset="0"/>
              </a:rPr>
              <a:t>frustration ou une disposition à l’agression</a:t>
            </a:r>
            <a:endParaRPr lang="fr-CH" dirty="0">
              <a:latin typeface="Calibri" charset="0"/>
              <a:ea typeface="ＭＳ Ｐゴシック" charset="0"/>
              <a:cs typeface="ＭＳ Ｐゴシック" charset="0"/>
            </a:endParaRPr>
          </a:p>
          <a:p>
            <a:pPr eaLnBrk="1" hangingPunct="1">
              <a:buFontTx/>
              <a:buNone/>
              <a:tabLst>
                <a:tab pos="542925" algn="l"/>
                <a:tab pos="809625" algn="l"/>
              </a:tabLst>
            </a:pPr>
            <a:r>
              <a:rPr lang="fr-CH" dirty="0">
                <a:latin typeface="Calibri" charset="0"/>
                <a:ea typeface="ＭＳ Ｐゴシック" charset="0"/>
                <a:cs typeface="ＭＳ Ｐゴシック" charset="0"/>
              </a:rPr>
              <a:t>                     → conflits sur le lieu de travail / au sein de la relation</a:t>
            </a:r>
          </a:p>
          <a:p>
            <a:pPr eaLnBrk="1" hangingPunct="1">
              <a:buFontTx/>
              <a:buNone/>
              <a:tabLst>
                <a:tab pos="542925" algn="l"/>
                <a:tab pos="809625" algn="l"/>
              </a:tabLst>
            </a:pPr>
            <a:r>
              <a:rPr lang="fr-CH" dirty="0">
                <a:latin typeface="Calibri" charset="0"/>
                <a:ea typeface="ＭＳ Ｐゴシック" charset="0"/>
                <a:cs typeface="ＭＳ Ｐゴシック" charset="0"/>
              </a:rPr>
              <a:t>                     → perte d’emploi / divorce</a:t>
            </a:r>
          </a:p>
          <a:p>
            <a:pPr eaLnBrk="1" hangingPunct="1">
              <a:buFontTx/>
              <a:buNone/>
              <a:tabLst>
                <a:tab pos="542925" algn="l"/>
                <a:tab pos="809625" algn="l"/>
              </a:tabLst>
            </a:pPr>
            <a:r>
              <a:rPr lang="fr-CH" dirty="0">
                <a:latin typeface="Calibri" charset="0"/>
                <a:ea typeface="ＭＳ Ｐゴシック" charset="0"/>
                <a:cs typeface="ＭＳ Ｐゴシック" charset="0"/>
              </a:rPr>
              <a:t> </a:t>
            </a:r>
            <a:r>
              <a:rPr lang="fr-CH" dirty="0" smtClean="0"/>
              <a:t>Troubles </a:t>
            </a:r>
            <a:r>
              <a:rPr lang="fr-CH" dirty="0"/>
              <a:t>obsessionnels compulsif</a:t>
            </a:r>
            <a:r>
              <a:rPr lang="fr-CH" dirty="0">
                <a:latin typeface="Calibri" charset="0"/>
                <a:ea typeface="ＭＳ Ｐゴシック" charset="0"/>
                <a:cs typeface="ＭＳ Ｐゴシック" charset="0"/>
              </a:rPr>
              <a:t> </a:t>
            </a:r>
          </a:p>
          <a:p>
            <a:pPr eaLnBrk="1" hangingPunct="1">
              <a:buFontTx/>
              <a:buNone/>
              <a:tabLst>
                <a:tab pos="542925" algn="l"/>
                <a:tab pos="809625" algn="l"/>
              </a:tabLst>
            </a:pPr>
            <a:r>
              <a:rPr lang="fr-CH" dirty="0">
                <a:latin typeface="Calibri" charset="0"/>
                <a:ea typeface="ＭＳ Ｐゴシック" charset="0"/>
                <a:cs typeface="ＭＳ Ｐゴシック" charset="0"/>
              </a:rPr>
              <a:t>                    → comportement d’évitement, retrait social, etc.            </a:t>
            </a:r>
          </a:p>
          <a:p>
            <a:pPr eaLnBrk="1" hangingPunct="1">
              <a:buFontTx/>
              <a:buNone/>
              <a:tabLst>
                <a:tab pos="542925" algn="l"/>
                <a:tab pos="809625" algn="l"/>
              </a:tabLst>
            </a:pPr>
            <a:endParaRPr lang="fr-CH" dirty="0">
              <a:latin typeface="Calibri" charset="0"/>
              <a:ea typeface="ＭＳ Ｐゴシック" charset="0"/>
              <a:cs typeface="ＭＳ Ｐゴシック" charset="0"/>
            </a:endParaRPr>
          </a:p>
        </p:txBody>
      </p:sp>
      <p:sp>
        <p:nvSpPr>
          <p:cNvPr id="62469"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F0A9DD6D-6581-9640-B4A6-119FE5AE8AFB}" type="slidenum">
              <a:rPr lang="de-CH" sz="1000"/>
              <a:pPr eaLnBrk="1" hangingPunct="1"/>
              <a:t>18</a:t>
            </a:fld>
            <a:endParaRPr lang="de-CH" sz="1000"/>
          </a:p>
        </p:txBody>
      </p:sp>
      <p:sp>
        <p:nvSpPr>
          <p:cNvPr id="62470"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64514"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DE3A30F9-CA5B-A643-BDFC-3ADB319C42D3}" type="slidenum">
              <a:rPr lang="de-CH" sz="1000"/>
              <a:pPr algn="r" eaLnBrk="1" hangingPunct="1"/>
              <a:t>19</a:t>
            </a:fld>
            <a:endParaRPr lang="de-CH" sz="1000"/>
          </a:p>
        </p:txBody>
      </p:sp>
      <p:sp>
        <p:nvSpPr>
          <p:cNvPr id="64515" name="Rectangle 2"/>
          <p:cNvSpPr>
            <a:spLocks noGrp="1" noChangeArrowheads="1"/>
          </p:cNvSpPr>
          <p:nvPr>
            <p:ph type="title"/>
          </p:nvPr>
        </p:nvSpPr>
        <p:spPr>
          <a:xfrm>
            <a:off x="468313" y="188913"/>
            <a:ext cx="8229600" cy="268287"/>
          </a:xfrm>
        </p:spPr>
        <p:txBody>
          <a:bodyPr/>
          <a:lstStyle/>
          <a:p>
            <a:pPr eaLnBrk="1" hangingPunct="1"/>
            <a:r>
              <a:rPr lang="fr-CH" b="1">
                <a:latin typeface="Calibri" charset="0"/>
                <a:ea typeface="ＭＳ Ｐゴシック" charset="0"/>
                <a:cs typeface="ＭＳ Ｐゴシック" charset="0"/>
              </a:rPr>
              <a:t>Rapport: contenu</a:t>
            </a:r>
          </a:p>
        </p:txBody>
      </p:sp>
      <p:sp>
        <p:nvSpPr>
          <p:cNvPr id="64516" name="Rectangle 3"/>
          <p:cNvSpPr>
            <a:spLocks noGrp="1" noChangeArrowheads="1"/>
          </p:cNvSpPr>
          <p:nvPr>
            <p:ph type="body" idx="1"/>
          </p:nvPr>
        </p:nvSpPr>
        <p:spPr>
          <a:xfrm>
            <a:off x="179388" y="620713"/>
            <a:ext cx="8640762" cy="5122862"/>
          </a:xfrm>
        </p:spPr>
        <p:txBody>
          <a:bodyPr/>
          <a:lstStyle/>
          <a:p>
            <a:pPr algn="ctr" eaLnBrk="1" hangingPunct="1">
              <a:buFontTx/>
              <a:buNone/>
              <a:tabLst>
                <a:tab pos="542925" algn="l"/>
                <a:tab pos="895350" algn="l"/>
              </a:tabLst>
            </a:pPr>
            <a:r>
              <a:rPr lang="fr-CH" dirty="0">
                <a:latin typeface="Calibri" charset="0"/>
                <a:ea typeface="ＭＳ Ｐゴシック" charset="0"/>
                <a:cs typeface="ＭＳ Ｐゴシック" charset="0"/>
              </a:rPr>
              <a:t>         </a:t>
            </a:r>
            <a:r>
              <a:rPr lang="fr-CH" b="1" dirty="0" smtClean="0">
                <a:latin typeface="Calibri" charset="0"/>
                <a:ea typeface="ＭＳ Ｐゴシック" charset="0"/>
                <a:cs typeface="ＭＳ Ｐゴシック" charset="0"/>
              </a:rPr>
              <a:t>Effets sociaux au </a:t>
            </a:r>
            <a:r>
              <a:rPr lang="fr-CH" b="1" dirty="0">
                <a:latin typeface="Calibri" charset="0"/>
                <a:ea typeface="ＭＳ Ｐゴシック" charset="0"/>
                <a:cs typeface="ＭＳ Ｐゴシック" charset="0"/>
              </a:rPr>
              <a:t>quotidien </a:t>
            </a:r>
            <a:endParaRPr lang="fr-CH" dirty="0">
              <a:latin typeface="Calibri" charset="0"/>
              <a:ea typeface="ＭＳ Ｐゴシック" charset="0"/>
              <a:cs typeface="ＭＳ Ｐゴシック" charset="0"/>
            </a:endParaRPr>
          </a:p>
          <a:p>
            <a:pPr eaLnBrk="1" hangingPunct="1">
              <a:buFontTx/>
              <a:buNone/>
              <a:tabLst>
                <a:tab pos="542925" algn="l"/>
                <a:tab pos="895350" algn="l"/>
              </a:tabLst>
            </a:pPr>
            <a:endParaRPr lang="fr-CH" dirty="0">
              <a:latin typeface="Calibri" charset="0"/>
              <a:ea typeface="ＭＳ Ｐゴシック" charset="0"/>
              <a:cs typeface="ＭＳ Ｐゴシック" charset="0"/>
            </a:endParaRPr>
          </a:p>
          <a:p>
            <a:pPr eaLnBrk="1" hangingPunct="1">
              <a:buFontTx/>
              <a:buNone/>
              <a:tabLst>
                <a:tab pos="542925" algn="l"/>
                <a:tab pos="895350" algn="l"/>
              </a:tabLst>
            </a:pPr>
            <a:r>
              <a:rPr lang="fr-CH" dirty="0">
                <a:latin typeface="Calibri" charset="0"/>
                <a:ea typeface="ＭＳ Ｐゴシック" charset="0"/>
                <a:cs typeface="ＭＳ Ｐゴシック" charset="0"/>
              </a:rPr>
              <a:t>             Déformations cognitives</a:t>
            </a:r>
          </a:p>
          <a:p>
            <a:pPr eaLnBrk="1" hangingPunct="1">
              <a:buFontTx/>
              <a:buNone/>
              <a:tabLst>
                <a:tab pos="542925" algn="l"/>
                <a:tab pos="895350" algn="l"/>
              </a:tabLst>
            </a:pPr>
            <a:r>
              <a:rPr lang="fr-CH" dirty="0">
                <a:latin typeface="Calibri" charset="0"/>
                <a:ea typeface="ＭＳ Ｐゴシック" charset="0"/>
                <a:cs typeface="ＭＳ Ｐゴシック" charset="0"/>
              </a:rPr>
              <a:t>             Surestimation de soi</a:t>
            </a:r>
          </a:p>
          <a:p>
            <a:pPr eaLnBrk="1" hangingPunct="1">
              <a:buFontTx/>
              <a:buNone/>
              <a:tabLst>
                <a:tab pos="542925" algn="l"/>
                <a:tab pos="895350" algn="l"/>
              </a:tabLst>
            </a:pPr>
            <a:r>
              <a:rPr lang="fr-CH" dirty="0">
                <a:latin typeface="Calibri" charset="0"/>
                <a:ea typeface="ＭＳ Ｐゴシック" charset="0"/>
                <a:cs typeface="ＭＳ Ｐゴシック" charset="0"/>
              </a:rPr>
              <a:t>             Sentiments de surmenage</a:t>
            </a:r>
          </a:p>
          <a:p>
            <a:pPr eaLnBrk="1" hangingPunct="1">
              <a:buFontTx/>
              <a:buNone/>
              <a:tabLst>
                <a:tab pos="542925" algn="l"/>
                <a:tab pos="895350" algn="l"/>
              </a:tabLst>
            </a:pPr>
            <a:r>
              <a:rPr lang="fr-CH" dirty="0">
                <a:latin typeface="Calibri" charset="0"/>
                <a:ea typeface="ＭＳ Ｐゴシック" charset="0"/>
                <a:cs typeface="ＭＳ Ｐゴシック" charset="0"/>
              </a:rPr>
              <a:t>             Faible capacité de résistance</a:t>
            </a:r>
          </a:p>
          <a:p>
            <a:pPr eaLnBrk="1" hangingPunct="1">
              <a:buFontTx/>
              <a:buNone/>
              <a:tabLst>
                <a:tab pos="542925" algn="l"/>
                <a:tab pos="895350" algn="l"/>
              </a:tabLst>
            </a:pPr>
            <a:r>
              <a:rPr lang="fr-CH" dirty="0">
                <a:latin typeface="Calibri" charset="0"/>
                <a:ea typeface="ＭＳ Ｐゴシック" charset="0"/>
                <a:cs typeface="ＭＳ Ｐゴシック" charset="0"/>
              </a:rPr>
              <a:t>             Baisse rapide de performance</a:t>
            </a:r>
          </a:p>
          <a:p>
            <a:pPr eaLnBrk="1" hangingPunct="1">
              <a:buFontTx/>
              <a:buNone/>
              <a:tabLst>
                <a:tab pos="542925" algn="l"/>
                <a:tab pos="895350" algn="l"/>
              </a:tabLst>
            </a:pPr>
            <a:r>
              <a:rPr lang="fr-CH" dirty="0">
                <a:latin typeface="Calibri" charset="0"/>
                <a:ea typeface="ＭＳ Ｐゴシック" charset="0"/>
                <a:cs typeface="ＭＳ Ｐゴシック" charset="0"/>
              </a:rPr>
              <a:t>             Disposition accrue à tomber malade</a:t>
            </a:r>
          </a:p>
          <a:p>
            <a:pPr eaLnBrk="1" hangingPunct="1">
              <a:buFontTx/>
              <a:buNone/>
              <a:tabLst>
                <a:tab pos="542925" algn="l"/>
                <a:tab pos="895350" algn="l"/>
              </a:tabLst>
            </a:pPr>
            <a:endParaRPr lang="fr-CH" dirty="0">
              <a:latin typeface="Calibri" charset="0"/>
              <a:ea typeface="ＭＳ Ｐゴシック" charset="0"/>
              <a:cs typeface="ＭＳ Ｐゴシック" charset="0"/>
            </a:endParaRPr>
          </a:p>
          <a:p>
            <a:pPr eaLnBrk="1" hangingPunct="1">
              <a:buFontTx/>
              <a:buNone/>
              <a:tabLst>
                <a:tab pos="542925" algn="l"/>
                <a:tab pos="895350" algn="l"/>
              </a:tabLst>
            </a:pPr>
            <a:r>
              <a:rPr lang="fr-CH" dirty="0">
                <a:latin typeface="Calibri" charset="0"/>
                <a:ea typeface="ＭＳ Ｐゴシック" charset="0"/>
                <a:cs typeface="ＭＳ Ｐゴシック" charset="0"/>
              </a:rPr>
              <a:t>             → retrait social, dépression, état suicidaire, dépendance</a:t>
            </a:r>
          </a:p>
          <a:p>
            <a:pPr eaLnBrk="1" hangingPunct="1">
              <a:buFontTx/>
              <a:buNone/>
              <a:tabLst>
                <a:tab pos="542925" algn="l"/>
                <a:tab pos="895350" algn="l"/>
              </a:tabLst>
            </a:pPr>
            <a:r>
              <a:rPr lang="fr-CH" dirty="0">
                <a:latin typeface="Calibri" charset="0"/>
                <a:ea typeface="ＭＳ Ｐゴシック" charset="0"/>
                <a:cs typeface="ＭＳ Ｐゴシック" charset="0"/>
              </a:rPr>
              <a:t>       </a:t>
            </a:r>
          </a:p>
          <a:p>
            <a:pPr eaLnBrk="1" hangingPunct="1">
              <a:buFontTx/>
              <a:buNone/>
              <a:tabLst>
                <a:tab pos="542925" algn="l"/>
                <a:tab pos="895350" algn="l"/>
              </a:tabLst>
            </a:pPr>
            <a:endParaRPr lang="fr-CH" dirty="0">
              <a:latin typeface="Calibri" charset="0"/>
              <a:ea typeface="ＭＳ Ｐゴシック" charset="0"/>
              <a:cs typeface="ＭＳ Ｐゴシック" charset="0"/>
            </a:endParaRPr>
          </a:p>
        </p:txBody>
      </p:sp>
      <p:sp>
        <p:nvSpPr>
          <p:cNvPr id="64517"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FA681DD7-DDE4-5B46-A1C2-A7352A6DF556}" type="slidenum">
              <a:rPr lang="de-CH" sz="1000"/>
              <a:pPr eaLnBrk="1" hangingPunct="1"/>
              <a:t>19</a:t>
            </a:fld>
            <a:endParaRPr lang="de-CH" sz="1000"/>
          </a:p>
        </p:txBody>
      </p:sp>
      <p:sp>
        <p:nvSpPr>
          <p:cNvPr id="64518"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el 1"/>
          <p:cNvSpPr>
            <a:spLocks noGrp="1"/>
          </p:cNvSpPr>
          <p:nvPr>
            <p:ph type="title"/>
          </p:nvPr>
        </p:nvSpPr>
        <p:spPr>
          <a:xfrm>
            <a:off x="468313" y="188913"/>
            <a:ext cx="8229600" cy="1223962"/>
          </a:xfrm>
        </p:spPr>
        <p:txBody>
          <a:bodyPr/>
          <a:lstStyle/>
          <a:p>
            <a:r>
              <a:rPr lang="de-DE" b="1">
                <a:latin typeface="Calibri" charset="0"/>
                <a:ea typeface="ＭＳ Ｐゴシック" charset="0"/>
                <a:cs typeface="ＭＳ Ｐゴシック" charset="0"/>
              </a:rPr>
              <a:t>"Psychothérapie et problèmes d'assurance: les pièges"</a:t>
            </a:r>
          </a:p>
        </p:txBody>
      </p:sp>
      <p:sp>
        <p:nvSpPr>
          <p:cNvPr id="40962" name="Inhaltsplatzhalter 2"/>
          <p:cNvSpPr>
            <a:spLocks noGrp="1"/>
          </p:cNvSpPr>
          <p:nvPr>
            <p:ph idx="1"/>
          </p:nvPr>
        </p:nvSpPr>
        <p:spPr/>
        <p:txBody>
          <a:bodyPr/>
          <a:lstStyle/>
          <a:p>
            <a:pPr marL="457200" indent="-457200" eaLnBrk="1" hangingPunct="1">
              <a:buFont typeface="+mj-lt"/>
              <a:buAutoNum type="arabicPeriod"/>
            </a:pPr>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Introduction</a:t>
            </a:r>
            <a:endParaRPr lang="fr-CH" dirty="0">
              <a:latin typeface="Calibri" charset="0"/>
              <a:ea typeface="ＭＳ Ｐゴシック" charset="0"/>
              <a:cs typeface="ＭＳ Ｐゴシック" charset="0"/>
            </a:endParaRPr>
          </a:p>
          <a:p>
            <a:pPr marL="457200" indent="-457200" eaLnBrk="1" hangingPunct="1">
              <a:buFont typeface="+mj-lt"/>
              <a:buAutoNum type="arabicPeriod"/>
            </a:pPr>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Explications </a:t>
            </a:r>
            <a:r>
              <a:rPr lang="fr-CH" dirty="0">
                <a:latin typeface="Calibri" charset="0"/>
                <a:ea typeface="ＭＳ Ｐゴシック" charset="0"/>
                <a:cs typeface="ＭＳ Ｐゴシック" charset="0"/>
              </a:rPr>
              <a:t>relatives aux art. 2 et 3 de l’OPAS</a:t>
            </a:r>
          </a:p>
          <a:p>
            <a:pPr marL="457200" indent="-457200" eaLnBrk="1" hangingPunct="1">
              <a:buFont typeface="+mj-lt"/>
              <a:buAutoNum type="arabicPeriod"/>
            </a:pPr>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Indications </a:t>
            </a:r>
            <a:r>
              <a:rPr lang="fr-CH" dirty="0">
                <a:latin typeface="Calibri" charset="0"/>
                <a:ea typeface="ＭＳ Ｐゴシック" charset="0"/>
                <a:cs typeface="ＭＳ Ｐゴシック" charset="0"/>
              </a:rPr>
              <a:t>importantes concernant les rapports</a:t>
            </a:r>
          </a:p>
          <a:p>
            <a:pPr marL="457200" indent="-457200" eaLnBrk="1" hangingPunct="1">
              <a:buFont typeface="+mj-lt"/>
              <a:buAutoNum type="arabicPeriod"/>
            </a:pPr>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Démarche </a:t>
            </a:r>
            <a:r>
              <a:rPr lang="fr-CH" dirty="0">
                <a:latin typeface="Calibri" charset="0"/>
                <a:ea typeface="ＭＳ Ｐゴシック" charset="0"/>
                <a:cs typeface="ＭＳ Ｐゴシック" charset="0"/>
              </a:rPr>
              <a:t>à suivre en cas de refus</a:t>
            </a:r>
          </a:p>
          <a:p>
            <a:pPr marL="457200" indent="-457200" eaLnBrk="1" hangingPunct="1">
              <a:buFont typeface="+mj-lt"/>
              <a:buAutoNum type="arabicPeriod"/>
            </a:pPr>
            <a:r>
              <a:rPr lang="fr-CH" dirty="0">
                <a:solidFill>
                  <a:schemeClr val="tx1"/>
                </a:solidFill>
                <a:latin typeface="Calibri" charset="0"/>
                <a:ea typeface="ＭＳ Ｐゴシック" charset="0"/>
                <a:cs typeface="ＭＳ Ｐゴシック" charset="0"/>
              </a:rPr>
              <a:t>   </a:t>
            </a:r>
            <a:r>
              <a:rPr lang="fr-CH" dirty="0" smtClean="0">
                <a:solidFill>
                  <a:schemeClr val="tx1"/>
                </a:solidFill>
                <a:latin typeface="Calibri" charset="0"/>
                <a:ea typeface="ＭＳ Ｐゴシック" charset="0"/>
                <a:cs typeface="ＭＳ Ｐゴシック" charset="0"/>
              </a:rPr>
              <a:t>Assurances </a:t>
            </a:r>
            <a:r>
              <a:rPr lang="fr-CH" dirty="0">
                <a:solidFill>
                  <a:schemeClr val="tx1"/>
                </a:solidFill>
                <a:latin typeface="Calibri" charset="0"/>
                <a:ea typeface="ＭＳ Ｐゴシック" charset="0"/>
                <a:cs typeface="ＭＳ Ｐゴシック" charset="0"/>
              </a:rPr>
              <a:t>privées</a:t>
            </a:r>
          </a:p>
          <a:p>
            <a:pPr marL="457200" indent="-457200" eaLnBrk="1" hangingPunct="1">
              <a:buFont typeface="+mj-lt"/>
              <a:buAutoNum type="arabicPeriod"/>
            </a:pPr>
            <a:r>
              <a:rPr lang="fr-CH" dirty="0">
                <a:solidFill>
                  <a:schemeClr val="tx1"/>
                </a:solidFill>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Questions </a:t>
            </a:r>
            <a:r>
              <a:rPr lang="fr-CH" dirty="0">
                <a:latin typeface="Calibri" charset="0"/>
                <a:ea typeface="ＭＳ Ｐゴシック" charset="0"/>
                <a:cs typeface="ＭＳ Ｐゴシック" charset="0"/>
              </a:rPr>
              <a:t>et discussion</a:t>
            </a:r>
          </a:p>
          <a:p>
            <a:endParaRPr lang="de-DE" dirty="0">
              <a:latin typeface="Calibri" charset="0"/>
              <a:ea typeface="ＭＳ Ｐゴシック" charset="0"/>
              <a:cs typeface="ＭＳ Ｐゴシック" charset="0"/>
            </a:endParaRPr>
          </a:p>
        </p:txBody>
      </p:sp>
      <p:sp>
        <p:nvSpPr>
          <p:cNvPr id="40963"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40964" name="Foliennummernplatzhalter 4"/>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DF3B2730-227A-C64A-BBA1-D87A6746184C}" type="slidenum">
              <a:rPr lang="de-CH" sz="1000"/>
              <a:pPr eaLnBrk="1" hangingPunct="1"/>
              <a:t>2</a:t>
            </a:fld>
            <a:endParaRPr lang="de-CH" sz="1000"/>
          </a:p>
        </p:txBody>
      </p:sp>
      <p:sp>
        <p:nvSpPr>
          <p:cNvPr id="40965"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65538"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06A37DFA-9B1D-A24C-8271-7C34C3358E3E}" type="slidenum">
              <a:rPr lang="de-CH" sz="1000"/>
              <a:pPr algn="r" eaLnBrk="1" hangingPunct="1"/>
              <a:t>20</a:t>
            </a:fld>
            <a:endParaRPr lang="de-CH" sz="1000"/>
          </a:p>
        </p:txBody>
      </p:sp>
      <p:sp>
        <p:nvSpPr>
          <p:cNvPr id="65539" name="Rectangle 2"/>
          <p:cNvSpPr>
            <a:spLocks noGrp="1" noChangeArrowheads="1"/>
          </p:cNvSpPr>
          <p:nvPr>
            <p:ph type="title"/>
          </p:nvPr>
        </p:nvSpPr>
        <p:spPr>
          <a:xfrm>
            <a:off x="304800" y="304800"/>
            <a:ext cx="8229600" cy="838200"/>
          </a:xfrm>
        </p:spPr>
        <p:txBody>
          <a:bodyPr/>
          <a:lstStyle/>
          <a:p>
            <a:pPr eaLnBrk="1" hangingPunct="1"/>
            <a:r>
              <a:rPr lang="fr-CH" b="1">
                <a:latin typeface="Calibri" charset="0"/>
                <a:ea typeface="ＭＳ Ｐゴシック" charset="0"/>
                <a:cs typeface="ＭＳ Ｐゴシック" charset="0"/>
              </a:rPr>
              <a:t>Rapport: contenu</a:t>
            </a:r>
          </a:p>
        </p:txBody>
      </p:sp>
      <p:sp>
        <p:nvSpPr>
          <p:cNvPr id="65540" name="Rectangle 3"/>
          <p:cNvSpPr>
            <a:spLocks noGrp="1" noChangeArrowheads="1"/>
          </p:cNvSpPr>
          <p:nvPr>
            <p:ph type="body" idx="1"/>
          </p:nvPr>
        </p:nvSpPr>
        <p:spPr>
          <a:xfrm>
            <a:off x="179388" y="1524000"/>
            <a:ext cx="8640762" cy="4038600"/>
          </a:xfrm>
        </p:spPr>
        <p:txBody>
          <a:bodyPr/>
          <a:lstStyle/>
          <a:p>
            <a:pPr eaLnBrk="1" hangingPunct="1">
              <a:lnSpc>
                <a:spcPct val="80000"/>
              </a:lnSpc>
              <a:buFontTx/>
              <a:buNone/>
            </a:pPr>
            <a:r>
              <a:rPr lang="fr-CH" sz="1800" b="1">
                <a:latin typeface="Calibri" charset="0"/>
                <a:ea typeface="ＭＳ Ｐゴシック" charset="0"/>
                <a:cs typeface="ＭＳ Ｐゴシック" charset="0"/>
              </a:rPr>
              <a:t>                         </a:t>
            </a:r>
          </a:p>
          <a:p>
            <a:pPr eaLnBrk="1" hangingPunct="1">
              <a:lnSpc>
                <a:spcPct val="80000"/>
              </a:lnSpc>
              <a:buFontTx/>
              <a:buNone/>
            </a:pPr>
            <a:endParaRPr lang="fr-CH" sz="1800" b="1">
              <a:latin typeface="Calibri" charset="0"/>
              <a:ea typeface="ＭＳ Ｐゴシック" charset="0"/>
              <a:cs typeface="ＭＳ Ｐゴシック" charset="0"/>
            </a:endParaRPr>
          </a:p>
          <a:p>
            <a:pPr algn="ctr" eaLnBrk="1" hangingPunct="1">
              <a:lnSpc>
                <a:spcPct val="80000"/>
              </a:lnSpc>
              <a:buFontTx/>
              <a:buNone/>
            </a:pPr>
            <a:r>
              <a:rPr lang="fr-CH" sz="2800" b="1">
                <a:latin typeface="Calibri" charset="0"/>
                <a:ea typeface="ＭＳ Ｐゴシック" charset="0"/>
                <a:cs typeface="ＭＳ Ｐゴシック" charset="0"/>
              </a:rPr>
              <a:t>Modalitées de la psychothérapie: cadre du traitement</a:t>
            </a:r>
            <a:r>
              <a:rPr lang="fr-CH" sz="2800">
                <a:latin typeface="Calibri" charset="0"/>
                <a:ea typeface="ＭＳ Ｐゴシック" charset="0"/>
                <a:cs typeface="ＭＳ Ｐゴシック" charset="0"/>
              </a:rPr>
              <a:t>  </a:t>
            </a:r>
          </a:p>
          <a:p>
            <a:pPr algn="ctr" eaLnBrk="1" hangingPunct="1">
              <a:lnSpc>
                <a:spcPct val="80000"/>
              </a:lnSpc>
              <a:buFontTx/>
              <a:buNone/>
            </a:pPr>
            <a:r>
              <a:rPr lang="fr-CH">
                <a:latin typeface="Calibri" charset="0"/>
                <a:ea typeface="ＭＳ Ｐゴシック" charset="0"/>
                <a:cs typeface="ＭＳ Ｐゴシック" charset="0"/>
              </a:rPr>
              <a:t>                    </a:t>
            </a:r>
          </a:p>
          <a:p>
            <a:pPr algn="ctr" eaLnBrk="1" hangingPunct="1">
              <a:lnSpc>
                <a:spcPct val="80000"/>
              </a:lnSpc>
              <a:buFontTx/>
              <a:buNone/>
            </a:pPr>
            <a:endParaRPr lang="fr-CH">
              <a:latin typeface="Calibri" charset="0"/>
              <a:ea typeface="ＭＳ Ｐゴシック" charset="0"/>
              <a:cs typeface="ＭＳ Ｐゴシック" charset="0"/>
            </a:endParaRPr>
          </a:p>
          <a:p>
            <a:pPr algn="ctr" eaLnBrk="1" hangingPunct="1">
              <a:lnSpc>
                <a:spcPct val="80000"/>
              </a:lnSpc>
              <a:buFontTx/>
              <a:buNone/>
            </a:pPr>
            <a:r>
              <a:rPr lang="fr-CH">
                <a:latin typeface="Calibri" charset="0"/>
                <a:ea typeface="ＭＳ Ｐゴシック" charset="0"/>
                <a:cs typeface="ＭＳ Ｐゴシック" charset="0"/>
              </a:rPr>
              <a:t>Indiquer la fréquence des </a:t>
            </a:r>
            <a:r>
              <a:rPr lang="fr-CH">
                <a:solidFill>
                  <a:srgbClr val="FF3300"/>
                </a:solidFill>
                <a:latin typeface="Calibri" charset="0"/>
                <a:ea typeface="ＭＳ Ｐゴシック" charset="0"/>
                <a:cs typeface="ＭＳ Ｐゴシック" charset="0"/>
              </a:rPr>
              <a:t>séances</a:t>
            </a:r>
            <a:r>
              <a:rPr lang="fr-CH">
                <a:latin typeface="Calibri" charset="0"/>
                <a:ea typeface="ＭＳ Ｐゴシック" charset="0"/>
                <a:cs typeface="ＭＳ Ｐゴシック" charset="0"/>
              </a:rPr>
              <a:t> et la justifier brièvement!</a:t>
            </a:r>
          </a:p>
          <a:p>
            <a:pPr algn="ctr" eaLnBrk="1" hangingPunct="1">
              <a:lnSpc>
                <a:spcPct val="80000"/>
              </a:lnSpc>
              <a:buFontTx/>
              <a:buNone/>
            </a:pPr>
            <a:r>
              <a:rPr lang="fr-CH" sz="1600">
                <a:latin typeface="Calibri" charset="0"/>
                <a:ea typeface="ＭＳ Ｐゴシック" charset="0"/>
                <a:cs typeface="ＭＳ Ｐゴシック" charset="0"/>
              </a:rPr>
              <a:t>               </a:t>
            </a:r>
          </a:p>
          <a:p>
            <a:pPr eaLnBrk="1" hangingPunct="1">
              <a:lnSpc>
                <a:spcPct val="80000"/>
              </a:lnSpc>
              <a:buFontTx/>
              <a:buNone/>
            </a:pPr>
            <a:endParaRPr lang="fr-CH" sz="1600">
              <a:latin typeface="Calibri" charset="0"/>
              <a:ea typeface="ＭＳ Ｐゴシック" charset="0"/>
              <a:cs typeface="ＭＳ Ｐゴシック" charset="0"/>
            </a:endParaRPr>
          </a:p>
          <a:p>
            <a:pPr eaLnBrk="1" hangingPunct="1">
              <a:lnSpc>
                <a:spcPct val="80000"/>
              </a:lnSpc>
              <a:buFontTx/>
              <a:buNone/>
            </a:pPr>
            <a:endParaRPr lang="fr-CH" sz="2000">
              <a:latin typeface="Calibri" charset="0"/>
              <a:ea typeface="ＭＳ Ｐゴシック" charset="0"/>
              <a:cs typeface="ＭＳ Ｐゴシック" charset="0"/>
            </a:endParaRPr>
          </a:p>
          <a:p>
            <a:pPr eaLnBrk="1" hangingPunct="1">
              <a:lnSpc>
                <a:spcPct val="80000"/>
              </a:lnSpc>
              <a:buFontTx/>
              <a:buNone/>
            </a:pPr>
            <a:endParaRPr lang="fr-CH" sz="1400">
              <a:latin typeface="Calibri" charset="0"/>
              <a:ea typeface="ＭＳ Ｐゴシック" charset="0"/>
              <a:cs typeface="ＭＳ Ｐゴシック" charset="0"/>
            </a:endParaRPr>
          </a:p>
          <a:p>
            <a:pPr eaLnBrk="1" hangingPunct="1">
              <a:lnSpc>
                <a:spcPct val="80000"/>
              </a:lnSpc>
              <a:buFontTx/>
              <a:buNone/>
            </a:pPr>
            <a:endParaRPr lang="fr-CH" sz="1400">
              <a:latin typeface="Calibri" charset="0"/>
              <a:ea typeface="ＭＳ Ｐゴシック" charset="0"/>
              <a:cs typeface="ＭＳ Ｐゴシック" charset="0"/>
            </a:endParaRPr>
          </a:p>
          <a:p>
            <a:pPr eaLnBrk="1" hangingPunct="1">
              <a:lnSpc>
                <a:spcPct val="80000"/>
              </a:lnSpc>
              <a:buFontTx/>
              <a:buNone/>
            </a:pPr>
            <a:r>
              <a:rPr lang="fr-CH" sz="1400">
                <a:latin typeface="Calibri" charset="0"/>
                <a:ea typeface="ＭＳ Ｐゴシック" charset="0"/>
                <a:cs typeface="ＭＳ Ｐゴシック" charset="0"/>
              </a:rPr>
              <a:t>                               </a:t>
            </a:r>
          </a:p>
        </p:txBody>
      </p:sp>
      <p:sp>
        <p:nvSpPr>
          <p:cNvPr id="65541"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99DCE0BD-5649-094C-8D3B-A21EF9023799}" type="slidenum">
              <a:rPr lang="de-CH" sz="1000"/>
              <a:pPr eaLnBrk="1" hangingPunct="1"/>
              <a:t>20</a:t>
            </a:fld>
            <a:endParaRPr lang="de-CH" sz="1000"/>
          </a:p>
        </p:txBody>
      </p:sp>
      <p:sp>
        <p:nvSpPr>
          <p:cNvPr id="65542"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468313" y="247650"/>
            <a:ext cx="8229600" cy="742950"/>
          </a:xfrm>
        </p:spPr>
        <p:txBody>
          <a:bodyPr/>
          <a:lstStyle/>
          <a:p>
            <a:r>
              <a:rPr lang="fr-CH" b="1">
                <a:latin typeface="Calibri" charset="0"/>
                <a:ea typeface="ＭＳ Ｐゴシック" charset="0"/>
                <a:cs typeface="ＭＳ Ｐゴシック" charset="0"/>
              </a:rPr>
              <a:t>Rapport: contenu</a:t>
            </a:r>
          </a:p>
        </p:txBody>
      </p:sp>
      <p:sp>
        <p:nvSpPr>
          <p:cNvPr id="67586" name="Rectangle 3"/>
          <p:cNvSpPr>
            <a:spLocks noGrp="1" noChangeArrowheads="1"/>
          </p:cNvSpPr>
          <p:nvPr>
            <p:ph type="body" idx="1"/>
          </p:nvPr>
        </p:nvSpPr>
        <p:spPr>
          <a:xfrm>
            <a:off x="251520" y="1143000"/>
            <a:ext cx="8446393" cy="5173663"/>
          </a:xfrm>
        </p:spPr>
        <p:txBody>
          <a:bodyPr/>
          <a:lstStyle/>
          <a:p>
            <a:pPr algn="ctr" eaLnBrk="1" hangingPunct="1">
              <a:buFontTx/>
              <a:buNone/>
            </a:pPr>
            <a:r>
              <a:rPr lang="fr-CH" b="1" dirty="0">
                <a:latin typeface="Calibri" charset="0"/>
                <a:ea typeface="ＭＳ Ｐゴシック" charset="0"/>
                <a:cs typeface="ＭＳ Ｐゴシック" charset="0"/>
              </a:rPr>
              <a:t>      </a:t>
            </a:r>
          </a:p>
          <a:p>
            <a:pPr algn="ctr" eaLnBrk="1" hangingPunct="1">
              <a:buFontTx/>
              <a:buNone/>
            </a:pPr>
            <a:r>
              <a:rPr lang="fr-CH" b="1" dirty="0">
                <a:latin typeface="Calibri" charset="0"/>
                <a:ea typeface="ＭＳ Ｐゴシック" charset="0"/>
                <a:cs typeface="ＭＳ Ｐゴシック" charset="0"/>
              </a:rPr>
              <a:t>Modalités de la psychothérapie: contenu/objectifs </a:t>
            </a:r>
            <a:endParaRPr lang="fr-CH" dirty="0">
              <a:latin typeface="Calibri" charset="0"/>
              <a:ea typeface="ＭＳ Ｐゴシック" charset="0"/>
              <a:cs typeface="ＭＳ Ｐゴシック" charset="0"/>
            </a:endParaRPr>
          </a:p>
          <a:p>
            <a:pPr algn="ctr" eaLnBrk="1" hangingPunct="1">
              <a:buFontTx/>
              <a:buNone/>
            </a:pPr>
            <a:endParaRPr lang="fr-CH" sz="2000" dirty="0">
              <a:latin typeface="Calibri" charset="0"/>
              <a:ea typeface="ＭＳ Ｐゴシック" charset="0"/>
              <a:cs typeface="ＭＳ Ｐゴシック" charset="0"/>
            </a:endParaRPr>
          </a:p>
          <a:p>
            <a:pPr eaLnBrk="1" hangingPunct="1">
              <a:buFont typeface="Arial"/>
              <a:buChar char="•"/>
            </a:pPr>
            <a:r>
              <a:rPr lang="fr-CH" dirty="0" smtClean="0">
                <a:latin typeface="Calibri" charset="0"/>
                <a:ea typeface="ＭＳ Ｐゴシック" charset="0"/>
                <a:cs typeface="ＭＳ Ｐゴシック" charset="0"/>
              </a:rPr>
              <a:t>Diminution </a:t>
            </a:r>
            <a:r>
              <a:rPr lang="fr-CH" dirty="0">
                <a:latin typeface="Calibri" charset="0"/>
                <a:ea typeface="ＭＳ Ｐゴシック" charset="0"/>
                <a:cs typeface="ＭＳ Ｐゴシック" charset="0"/>
              </a:rPr>
              <a:t>du poids de la souffrance</a:t>
            </a:r>
          </a:p>
          <a:p>
            <a:pPr eaLnBrk="1" hangingPunct="1">
              <a:buFont typeface="Arial"/>
              <a:buChar char="•"/>
            </a:pPr>
            <a:r>
              <a:rPr lang="fr-CH" dirty="0" smtClean="0">
                <a:latin typeface="Calibri" charset="0"/>
                <a:ea typeface="ＭＳ Ｐゴシック" charset="0"/>
                <a:cs typeface="ＭＳ Ｐゴシック" charset="0"/>
              </a:rPr>
              <a:t>Clarification </a:t>
            </a:r>
            <a:r>
              <a:rPr lang="fr-CH" dirty="0">
                <a:latin typeface="Calibri" charset="0"/>
                <a:ea typeface="ＭＳ Ｐゴシック" charset="0"/>
                <a:cs typeface="ＭＳ Ｐゴシック" charset="0"/>
              </a:rPr>
              <a:t>du contexte psychodynamique</a:t>
            </a:r>
          </a:p>
          <a:p>
            <a:pPr eaLnBrk="1" hangingPunct="1">
              <a:buFont typeface="Arial"/>
              <a:buChar char="•"/>
            </a:pPr>
            <a:r>
              <a:rPr lang="fr-CH" dirty="0" smtClean="0">
                <a:latin typeface="Calibri" charset="0"/>
                <a:ea typeface="ＭＳ Ｐゴシック" charset="0"/>
                <a:cs typeface="ＭＳ Ｐゴシック" charset="0"/>
              </a:rPr>
              <a:t>Travail </a:t>
            </a:r>
            <a:r>
              <a:rPr lang="fr-CH" dirty="0">
                <a:latin typeface="Calibri" charset="0"/>
                <a:ea typeface="ＭＳ Ｐゴシック" charset="0"/>
                <a:cs typeface="ＭＳ Ｐゴシック" charset="0"/>
              </a:rPr>
              <a:t>sur l’épreuve de réalité </a:t>
            </a:r>
            <a:r>
              <a:rPr lang="fr-CH" dirty="0" smtClean="0">
                <a:latin typeface="Calibri" charset="0"/>
                <a:ea typeface="ＭＳ Ｐゴシック" charset="0"/>
                <a:cs typeface="ＭＳ Ｐゴシック" charset="0"/>
              </a:rPr>
              <a:t>avec accent </a:t>
            </a:r>
            <a:r>
              <a:rPr lang="fr-CH" dirty="0">
                <a:latin typeface="Calibri" charset="0"/>
                <a:ea typeface="ＭＳ Ｐゴシック" charset="0"/>
                <a:cs typeface="ＭＳ Ｐゴシック" charset="0"/>
              </a:rPr>
              <a:t>sur la perception de la réalité</a:t>
            </a:r>
          </a:p>
          <a:p>
            <a:pPr eaLnBrk="1" hangingPunct="1">
              <a:buFont typeface="Arial"/>
              <a:buChar char="•"/>
            </a:pPr>
            <a:r>
              <a:rPr lang="fr-CH" dirty="0" smtClean="0">
                <a:latin typeface="Calibri" charset="0"/>
                <a:ea typeface="ＭＳ Ｐゴシック" charset="0"/>
                <a:cs typeface="ＭＳ Ｐゴシック" charset="0"/>
              </a:rPr>
              <a:t>Amélioration </a:t>
            </a:r>
            <a:r>
              <a:rPr lang="fr-CH" dirty="0">
                <a:latin typeface="Calibri" charset="0"/>
                <a:ea typeface="ＭＳ Ｐゴシック" charset="0"/>
                <a:cs typeface="ＭＳ Ｐゴシック" charset="0"/>
              </a:rPr>
              <a:t>de la régulation de l’estime de soi </a:t>
            </a:r>
          </a:p>
          <a:p>
            <a:pPr eaLnBrk="1" hangingPunct="1">
              <a:buFont typeface="Arial"/>
              <a:buChar char="•"/>
            </a:pPr>
            <a:r>
              <a:rPr lang="fr-CH" dirty="0" smtClean="0">
                <a:latin typeface="Calibri" charset="0"/>
                <a:ea typeface="ＭＳ Ｐゴシック" charset="0"/>
                <a:cs typeface="ＭＳ Ｐゴシック" charset="0"/>
              </a:rPr>
              <a:t>Travail </a:t>
            </a:r>
            <a:r>
              <a:rPr lang="fr-CH" dirty="0">
                <a:latin typeface="Calibri" charset="0"/>
                <a:ea typeface="ＭＳ Ｐゴシック" charset="0"/>
                <a:cs typeface="ＭＳ Ｐゴシック" charset="0"/>
              </a:rPr>
              <a:t>sur les modèles relationnels conflictuels</a:t>
            </a:r>
          </a:p>
          <a:p>
            <a:pPr eaLnBrk="1" hangingPunct="1">
              <a:buFont typeface="Arial"/>
              <a:buChar char="•"/>
            </a:pPr>
            <a:r>
              <a:rPr lang="fr-CH" dirty="0" smtClean="0">
                <a:latin typeface="Calibri" charset="0"/>
                <a:ea typeface="ＭＳ Ｐゴシック" charset="0"/>
                <a:cs typeface="ＭＳ Ｐゴシック" charset="0"/>
              </a:rPr>
              <a:t>Expérience </a:t>
            </a:r>
            <a:r>
              <a:rPr lang="fr-CH" dirty="0">
                <a:latin typeface="Calibri" charset="0"/>
                <a:ea typeface="ＭＳ Ｐゴシック" charset="0"/>
                <a:cs typeface="ＭＳ Ｐゴシック" charset="0"/>
              </a:rPr>
              <a:t>émotionnelle correctrice</a:t>
            </a:r>
          </a:p>
          <a:p>
            <a:pPr marL="0" indent="0" eaLnBrk="1" hangingPunct="1">
              <a:buNone/>
            </a:pPr>
            <a:endParaRPr lang="fr-CH" dirty="0">
              <a:latin typeface="Calibri" charset="0"/>
              <a:ea typeface="ＭＳ Ｐゴシック" charset="0"/>
              <a:cs typeface="ＭＳ Ｐゴシック" charset="0"/>
            </a:endParaRPr>
          </a:p>
          <a:p>
            <a:pPr algn="ctr" eaLnBrk="1" hangingPunct="1">
              <a:buFontTx/>
              <a:buNone/>
            </a:pPr>
            <a:endParaRPr lang="fr-CH" sz="2000" dirty="0">
              <a:latin typeface="Calibri" charset="0"/>
              <a:ea typeface="ＭＳ Ｐゴシック" charset="0"/>
              <a:cs typeface="ＭＳ Ｐゴシック" charset="0"/>
            </a:endParaRPr>
          </a:p>
          <a:p>
            <a:pPr algn="ctr" eaLnBrk="1" hangingPunct="1">
              <a:buFontTx/>
              <a:buNone/>
            </a:pPr>
            <a:endParaRPr lang="fr-CH" sz="2000" dirty="0">
              <a:latin typeface="Calibri" charset="0"/>
              <a:ea typeface="ＭＳ Ｐゴシック" charset="0"/>
              <a:cs typeface="ＭＳ Ｐゴシック" charset="0"/>
            </a:endParaRPr>
          </a:p>
          <a:p>
            <a:pPr algn="ctr" eaLnBrk="1" hangingPunct="1">
              <a:buFontTx/>
              <a:buNone/>
            </a:pPr>
            <a:r>
              <a:rPr lang="fr-CH" dirty="0">
                <a:latin typeface="Calibri" charset="0"/>
                <a:ea typeface="ＭＳ Ｐゴシック" charset="0"/>
                <a:cs typeface="ＭＳ Ｐゴシック" charset="0"/>
              </a:rPr>
              <a:t>                   </a:t>
            </a:r>
          </a:p>
          <a:p>
            <a:endParaRPr lang="fr-CH" dirty="0">
              <a:latin typeface="Calibri" charset="0"/>
              <a:ea typeface="ＭＳ Ｐゴシック" charset="0"/>
              <a:cs typeface="ＭＳ Ｐゴシック" charset="0"/>
            </a:endParaRPr>
          </a:p>
        </p:txBody>
      </p:sp>
      <p:sp>
        <p:nvSpPr>
          <p:cNvPr id="67587"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67588"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4FF04587-AC42-D14B-854C-278C13BB073F}" type="slidenum">
              <a:rPr lang="de-CH" sz="1000"/>
              <a:pPr eaLnBrk="1" hangingPunct="1"/>
              <a:t>21</a:t>
            </a:fld>
            <a:endParaRPr lang="de-CH" sz="1000"/>
          </a:p>
        </p:txBody>
      </p:sp>
      <p:sp>
        <p:nvSpPr>
          <p:cNvPr id="67589"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68610"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71FA457E-F270-F54C-9F4A-BBB10B56498B}" type="slidenum">
              <a:rPr lang="de-CH" sz="1000"/>
              <a:pPr algn="r" eaLnBrk="1" hangingPunct="1"/>
              <a:t>22</a:t>
            </a:fld>
            <a:endParaRPr lang="de-CH" sz="1000"/>
          </a:p>
        </p:txBody>
      </p:sp>
      <p:sp>
        <p:nvSpPr>
          <p:cNvPr id="68611" name="Rectangle 2"/>
          <p:cNvSpPr>
            <a:spLocks noGrp="1" noChangeArrowheads="1"/>
          </p:cNvSpPr>
          <p:nvPr>
            <p:ph type="title"/>
          </p:nvPr>
        </p:nvSpPr>
        <p:spPr>
          <a:xfrm>
            <a:off x="468313" y="188913"/>
            <a:ext cx="8229600" cy="649287"/>
          </a:xfrm>
        </p:spPr>
        <p:txBody>
          <a:bodyPr/>
          <a:lstStyle/>
          <a:p>
            <a:pPr eaLnBrk="1" hangingPunct="1"/>
            <a:r>
              <a:rPr lang="fr-CH" b="1">
                <a:latin typeface="Calibri" charset="0"/>
                <a:ea typeface="ＭＳ Ｐゴシック" charset="0"/>
                <a:cs typeface="ＭＳ Ｐゴシック" charset="0"/>
              </a:rPr>
              <a:t>Rapport: contenu</a:t>
            </a:r>
          </a:p>
        </p:txBody>
      </p:sp>
      <p:sp>
        <p:nvSpPr>
          <p:cNvPr id="68612" name="Rectangle 3"/>
          <p:cNvSpPr>
            <a:spLocks noGrp="1" noChangeArrowheads="1"/>
          </p:cNvSpPr>
          <p:nvPr>
            <p:ph type="body" idx="1"/>
          </p:nvPr>
        </p:nvSpPr>
        <p:spPr>
          <a:xfrm>
            <a:off x="250825" y="990600"/>
            <a:ext cx="8642350" cy="5030788"/>
          </a:xfrm>
        </p:spPr>
        <p:txBody>
          <a:bodyPr/>
          <a:lstStyle/>
          <a:p>
            <a:pPr marL="0" indent="0" algn="ctr" defTabSz="895350" eaLnBrk="1" hangingPunct="1">
              <a:lnSpc>
                <a:spcPct val="80000"/>
              </a:lnSpc>
              <a:buFontTx/>
              <a:buNone/>
              <a:tabLst>
                <a:tab pos="895350" algn="l"/>
              </a:tabLst>
            </a:pPr>
            <a:endParaRPr lang="fr-CH" dirty="0">
              <a:latin typeface="Calibri" charset="0"/>
              <a:ea typeface="ＭＳ Ｐゴシック" charset="0"/>
              <a:cs typeface="ＭＳ Ｐゴシック" charset="0"/>
            </a:endParaRPr>
          </a:p>
          <a:p>
            <a:pPr marL="0" indent="0" algn="ctr" defTabSz="895350" eaLnBrk="1" hangingPunct="1">
              <a:lnSpc>
                <a:spcPct val="80000"/>
              </a:lnSpc>
              <a:buFontTx/>
              <a:buNone/>
              <a:tabLst>
                <a:tab pos="895350" algn="l"/>
              </a:tabLst>
            </a:pPr>
            <a:r>
              <a:rPr lang="fr-CH" b="1" dirty="0">
                <a:latin typeface="Calibri" charset="0"/>
                <a:ea typeface="ＭＳ Ｐゴシック" charset="0"/>
                <a:cs typeface="ＭＳ Ｐゴシック" charset="0"/>
              </a:rPr>
              <a:t>Durée</a:t>
            </a:r>
          </a:p>
          <a:p>
            <a:pPr marL="0" indent="0" defTabSz="895350" eaLnBrk="1" hangingPunct="1">
              <a:lnSpc>
                <a:spcPct val="80000"/>
              </a:lnSpc>
              <a:buFontTx/>
              <a:buNone/>
              <a:tabLst>
                <a:tab pos="895350" algn="l"/>
              </a:tabLst>
            </a:pPr>
            <a:r>
              <a:rPr lang="fr-CH" dirty="0">
                <a:latin typeface="Calibri" charset="0"/>
                <a:ea typeface="ＭＳ Ｐゴシック" charset="0"/>
                <a:cs typeface="ＭＳ Ｐゴシック" charset="0"/>
              </a:rPr>
              <a:t>                        </a:t>
            </a:r>
          </a:p>
          <a:p>
            <a:pPr marL="0" indent="0" defTabSz="895350" eaLnBrk="1" hangingPunct="1">
              <a:lnSpc>
                <a:spcPct val="80000"/>
              </a:lnSpc>
              <a:buFontTx/>
              <a:buNone/>
              <a:tabLst>
                <a:tab pos="895350" algn="l"/>
              </a:tabLst>
            </a:pPr>
            <a:r>
              <a:rPr lang="fr-CH" dirty="0">
                <a:latin typeface="Calibri" charset="0"/>
                <a:ea typeface="ＭＳ Ｐゴシック" charset="0"/>
                <a:cs typeface="ＭＳ Ｐゴシック" charset="0"/>
              </a:rPr>
              <a:t>                   </a:t>
            </a:r>
          </a:p>
          <a:p>
            <a:pPr marL="0" indent="0" algn="ctr" defTabSz="895350" eaLnBrk="1" hangingPunct="1">
              <a:lnSpc>
                <a:spcPct val="80000"/>
              </a:lnSpc>
              <a:buFontTx/>
              <a:buNone/>
              <a:tabLst>
                <a:tab pos="895350" algn="l"/>
              </a:tabLst>
            </a:pPr>
            <a:r>
              <a:rPr lang="fr-CH" dirty="0" smtClean="0">
                <a:latin typeface="Calibri" charset="0"/>
                <a:ea typeface="ＭＳ Ｐゴシック" charset="0"/>
                <a:cs typeface="ＭＳ Ｐゴシック" charset="0"/>
              </a:rPr>
              <a:t>Mentionner </a:t>
            </a:r>
            <a:r>
              <a:rPr lang="fr-CH" dirty="0">
                <a:latin typeface="Calibri" charset="0"/>
                <a:ea typeface="ＭＳ Ｐゴシック" charset="0"/>
                <a:cs typeface="ＭＳ Ｐゴシック" charset="0"/>
              </a:rPr>
              <a:t>l’indication de la thérapie de longue durée dès le premier rapport !</a:t>
            </a:r>
          </a:p>
          <a:p>
            <a:pPr marL="0" indent="0" algn="ctr" defTabSz="895350" eaLnBrk="1" hangingPunct="1">
              <a:lnSpc>
                <a:spcPct val="80000"/>
              </a:lnSpc>
              <a:buFontTx/>
              <a:buNone/>
              <a:tabLst>
                <a:tab pos="895350" algn="l"/>
              </a:tabLst>
            </a:pPr>
            <a:endParaRPr lang="fr-CH" dirty="0">
              <a:latin typeface="Calibri" charset="0"/>
              <a:ea typeface="ＭＳ Ｐゴシック" charset="0"/>
              <a:cs typeface="ＭＳ Ｐゴシック" charset="0"/>
            </a:endParaRPr>
          </a:p>
          <a:p>
            <a:pPr marL="0" indent="0" algn="ctr" defTabSz="895350" eaLnBrk="1" hangingPunct="1">
              <a:lnSpc>
                <a:spcPct val="80000"/>
              </a:lnSpc>
              <a:buFontTx/>
              <a:buNone/>
              <a:tabLst>
                <a:tab pos="895350" algn="l"/>
              </a:tabLst>
            </a:pPr>
            <a:endParaRPr lang="fr-CH" dirty="0">
              <a:latin typeface="Calibri" charset="0"/>
              <a:ea typeface="ＭＳ Ｐゴシック" charset="0"/>
              <a:cs typeface="ＭＳ Ｐゴシック" charset="0"/>
            </a:endParaRPr>
          </a:p>
          <a:p>
            <a:pPr marL="0" indent="0" algn="ctr" defTabSz="895350" eaLnBrk="1" hangingPunct="1">
              <a:lnSpc>
                <a:spcPct val="80000"/>
              </a:lnSpc>
              <a:buFontTx/>
              <a:buNone/>
              <a:tabLst>
                <a:tab pos="895350" algn="l"/>
              </a:tabLst>
            </a:pPr>
            <a:r>
              <a:rPr lang="fr-CH" dirty="0">
                <a:latin typeface="Calibri" charset="0"/>
                <a:ea typeface="ＭＳ Ｐゴシック" charset="0"/>
                <a:cs typeface="ＭＳ Ｐゴシック" charset="0"/>
              </a:rPr>
              <a:t>    Souligner l’efficacité de la psychothérapie!</a:t>
            </a:r>
          </a:p>
          <a:p>
            <a:pPr marL="0" indent="0" algn="ctr" defTabSz="895350" eaLnBrk="1" hangingPunct="1">
              <a:lnSpc>
                <a:spcPct val="80000"/>
              </a:lnSpc>
              <a:buFontTx/>
              <a:buNone/>
              <a:tabLst>
                <a:tab pos="895350" algn="l"/>
              </a:tabLst>
            </a:pPr>
            <a:endParaRPr lang="fr-CH" dirty="0">
              <a:latin typeface="Calibri" charset="0"/>
              <a:ea typeface="ＭＳ Ｐゴシック" charset="0"/>
              <a:cs typeface="ＭＳ Ｐゴシック" charset="0"/>
            </a:endParaRPr>
          </a:p>
          <a:p>
            <a:pPr marL="0" indent="0" algn="ctr" defTabSz="895350" eaLnBrk="1" hangingPunct="1">
              <a:lnSpc>
                <a:spcPct val="80000"/>
              </a:lnSpc>
              <a:buFontTx/>
              <a:buNone/>
              <a:tabLst>
                <a:tab pos="895350" algn="l"/>
              </a:tabLst>
            </a:pPr>
            <a:endParaRPr lang="fr-CH" sz="2000" dirty="0">
              <a:latin typeface="Calibri" charset="0"/>
              <a:ea typeface="ＭＳ Ｐゴシック" charset="0"/>
              <a:cs typeface="ＭＳ Ｐゴシック" charset="0"/>
            </a:endParaRPr>
          </a:p>
          <a:p>
            <a:pPr marL="0" indent="0" defTabSz="895350" eaLnBrk="1" hangingPunct="1">
              <a:lnSpc>
                <a:spcPct val="80000"/>
              </a:lnSpc>
              <a:buFontTx/>
              <a:buNone/>
              <a:tabLst>
                <a:tab pos="895350" algn="l"/>
              </a:tabLst>
            </a:pPr>
            <a:r>
              <a:rPr lang="fr-CH" sz="1600" dirty="0">
                <a:latin typeface="Calibri" charset="0"/>
                <a:ea typeface="ＭＳ Ｐゴシック" charset="0"/>
                <a:cs typeface="ＭＳ Ｐゴシック" charset="0"/>
              </a:rPr>
              <a:t>                    </a:t>
            </a:r>
          </a:p>
        </p:txBody>
      </p:sp>
      <p:sp>
        <p:nvSpPr>
          <p:cNvPr id="68613"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9C9D14B5-47B7-FA45-9646-4A12985A4BE2}" type="slidenum">
              <a:rPr lang="de-CH" sz="1000"/>
              <a:pPr eaLnBrk="1" hangingPunct="1"/>
              <a:t>22</a:t>
            </a:fld>
            <a:endParaRPr lang="de-CH" sz="1000"/>
          </a:p>
        </p:txBody>
      </p:sp>
      <p:sp>
        <p:nvSpPr>
          <p:cNvPr id="68614"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Fußzeilenplatzhalter 2"/>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70658" name="Foliennummernplatzhalter 3"/>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B14B0124-B107-DB44-AF62-0C1884B64E41}" type="slidenum">
              <a:rPr lang="de-CH" sz="1000"/>
              <a:pPr algn="r" eaLnBrk="1" hangingPunct="1"/>
              <a:t>23</a:t>
            </a:fld>
            <a:endParaRPr lang="de-CH" sz="1000"/>
          </a:p>
        </p:txBody>
      </p:sp>
      <p:sp>
        <p:nvSpPr>
          <p:cNvPr id="70659" name="Rectangle 2"/>
          <p:cNvSpPr>
            <a:spLocks noGrp="1" noChangeArrowheads="1"/>
          </p:cNvSpPr>
          <p:nvPr>
            <p:ph type="title"/>
          </p:nvPr>
        </p:nvSpPr>
        <p:spPr>
          <a:xfrm>
            <a:off x="468313" y="188913"/>
            <a:ext cx="8229600" cy="877887"/>
          </a:xfrm>
        </p:spPr>
        <p:txBody>
          <a:bodyPr/>
          <a:lstStyle/>
          <a:p>
            <a:pPr eaLnBrk="1" hangingPunct="1"/>
            <a:r>
              <a:rPr lang="fr-CH" b="1">
                <a:latin typeface="Calibri" charset="0"/>
                <a:ea typeface="ＭＳ Ｐゴシック" charset="0"/>
                <a:cs typeface="ＭＳ Ｐゴシック" charset="0"/>
              </a:rPr>
              <a:t>Rapport: contenu</a:t>
            </a:r>
          </a:p>
        </p:txBody>
      </p:sp>
      <p:sp>
        <p:nvSpPr>
          <p:cNvPr id="70660" name="Rectangle 3"/>
          <p:cNvSpPr>
            <a:spLocks noGrp="1" noChangeArrowheads="1"/>
          </p:cNvSpPr>
          <p:nvPr>
            <p:ph type="body" idx="4294967295"/>
          </p:nvPr>
        </p:nvSpPr>
        <p:spPr>
          <a:xfrm>
            <a:off x="395288" y="914400"/>
            <a:ext cx="8367712" cy="5394325"/>
          </a:xfrm>
        </p:spPr>
        <p:txBody>
          <a:bodyPr/>
          <a:lstStyle/>
          <a:p>
            <a:pPr eaLnBrk="1" hangingPunct="1">
              <a:buFontTx/>
              <a:buNone/>
            </a:pPr>
            <a:r>
              <a:rPr lang="fr-CH" sz="2800" b="1" dirty="0">
                <a:solidFill>
                  <a:srgbClr val="FF3300"/>
                </a:solidFill>
                <a:latin typeface="Calibri" charset="0"/>
                <a:ea typeface="ＭＳ Ｐゴシック" charset="0"/>
                <a:cs typeface="ＭＳ Ｐゴシック" charset="0"/>
              </a:rPr>
              <a:t>               </a:t>
            </a:r>
          </a:p>
          <a:p>
            <a:pPr eaLnBrk="1" hangingPunct="1">
              <a:buFontTx/>
              <a:buNone/>
            </a:pPr>
            <a:r>
              <a:rPr lang="fr-CH" sz="2800" b="1" dirty="0">
                <a:solidFill>
                  <a:srgbClr val="FF3300"/>
                </a:solidFill>
                <a:latin typeface="Calibri" charset="0"/>
                <a:ea typeface="ＭＳ Ｐゴシック" charset="0"/>
                <a:cs typeface="ＭＳ Ｐゴシック" charset="0"/>
              </a:rPr>
              <a:t>      </a:t>
            </a:r>
            <a:r>
              <a:rPr lang="fr-CH" b="1" dirty="0" smtClean="0">
                <a:solidFill>
                  <a:srgbClr val="FF3300"/>
                </a:solidFill>
                <a:latin typeface="Calibri" charset="0"/>
                <a:ea typeface="ＭＳ Ｐゴシック" charset="0"/>
                <a:cs typeface="ＭＳ Ｐゴシック" charset="0"/>
              </a:rPr>
              <a:t>A </a:t>
            </a:r>
            <a:r>
              <a:rPr lang="fr-CH" b="1" dirty="0">
                <a:solidFill>
                  <a:srgbClr val="FF3300"/>
                </a:solidFill>
                <a:latin typeface="Calibri" charset="0"/>
                <a:ea typeface="ＭＳ Ｐゴシック" charset="0"/>
                <a:cs typeface="ＭＳ Ｐゴシック" charset="0"/>
              </a:rPr>
              <a:t>proscrire</a:t>
            </a:r>
            <a:r>
              <a:rPr lang="fr-CH" b="1" dirty="0" smtClean="0">
                <a:solidFill>
                  <a:srgbClr val="FF3300"/>
                </a:solidFill>
                <a:latin typeface="Calibri" charset="0"/>
                <a:ea typeface="ＭＳ Ｐゴシック" charset="0"/>
                <a:cs typeface="ＭＳ Ｐゴシック" charset="0"/>
              </a:rPr>
              <a:t>:</a:t>
            </a:r>
          </a:p>
          <a:p>
            <a:pPr eaLnBrk="1" hangingPunct="1">
              <a:buFontTx/>
              <a:buNone/>
            </a:pPr>
            <a:r>
              <a:rPr lang="fr-CH" dirty="0" smtClean="0">
                <a:latin typeface="Calibri" charset="0"/>
                <a:ea typeface="ＭＳ Ｐゴシック" charset="0"/>
                <a:cs typeface="ＭＳ Ｐゴシック" charset="0"/>
              </a:rPr>
              <a:t> </a:t>
            </a:r>
          </a:p>
          <a:p>
            <a:pPr eaLnBrk="1" hangingPunct="1"/>
            <a:r>
              <a:rPr lang="fr-CH" dirty="0" smtClean="0">
                <a:latin typeface="Calibri" charset="0"/>
                <a:ea typeface="ＭＳ Ｐゴシック" charset="0"/>
                <a:cs typeface="ＭＳ Ｐゴシック" charset="0"/>
              </a:rPr>
              <a:t>utiliser </a:t>
            </a:r>
            <a:r>
              <a:rPr lang="fr-CH" dirty="0">
                <a:latin typeface="Calibri" charset="0"/>
                <a:ea typeface="ＭＳ Ｐゴシック" charset="0"/>
                <a:cs typeface="ＭＳ Ｐゴシック" charset="0"/>
              </a:rPr>
              <a:t>des termes trop techniques</a:t>
            </a:r>
          </a:p>
          <a:p>
            <a:pPr eaLnBrk="1" hangingPunct="1"/>
            <a:r>
              <a:rPr lang="fr-CH" dirty="0" smtClean="0">
                <a:latin typeface="Calibri" charset="0"/>
                <a:ea typeface="ＭＳ Ｐゴシック" charset="0"/>
                <a:cs typeface="ＭＳ Ｐゴシック" charset="0"/>
              </a:rPr>
              <a:t>ne </a:t>
            </a:r>
            <a:r>
              <a:rPr lang="fr-CH" dirty="0">
                <a:latin typeface="Calibri" charset="0"/>
                <a:ea typeface="ＭＳ Ｐゴシック" charset="0"/>
                <a:cs typeface="ＭＳ Ｐゴシック" charset="0"/>
              </a:rPr>
              <a:t>mentionner que des raisons d’ordre psychosocial</a:t>
            </a:r>
          </a:p>
          <a:p>
            <a:pPr eaLnBrk="1" hangingPunct="1"/>
            <a:r>
              <a:rPr lang="fr-CH" dirty="0" smtClean="0">
                <a:latin typeface="Calibri" charset="0"/>
                <a:ea typeface="ＭＳ Ｐゴシック" charset="0"/>
                <a:cs typeface="ＭＳ Ｐゴシック" charset="0"/>
              </a:rPr>
              <a:t>but </a:t>
            </a:r>
            <a:r>
              <a:rPr lang="fr-CH" dirty="0">
                <a:latin typeface="Calibri" charset="0"/>
                <a:ea typeface="ＭＳ Ｐゴシック" charset="0"/>
                <a:cs typeface="ＭＳ Ｐゴシック" charset="0"/>
              </a:rPr>
              <a:t>uniquement préventif (cela ne suffit pas)</a:t>
            </a:r>
          </a:p>
          <a:p>
            <a:pPr eaLnBrk="1" hangingPunct="1"/>
            <a:r>
              <a:rPr lang="fr-CH" dirty="0" smtClean="0">
                <a:latin typeface="Calibri" charset="0"/>
                <a:ea typeface="ＭＳ Ｐゴシック" charset="0"/>
                <a:cs typeface="ＭＳ Ｐゴシック" charset="0"/>
              </a:rPr>
              <a:t>«</a:t>
            </a:r>
            <a:r>
              <a:rPr lang="fr-CH" dirty="0">
                <a:latin typeface="Calibri" charset="0"/>
                <a:ea typeface="ＭＳ Ｐゴシック" charset="0"/>
                <a:cs typeface="ＭＳ Ｐゴシック" charset="0"/>
              </a:rPr>
              <a:t>harcèlement psychologique» («mobbing»)</a:t>
            </a:r>
          </a:p>
          <a:p>
            <a:pPr eaLnBrk="1" hangingPunct="1"/>
            <a:r>
              <a:rPr lang="fr-CH" dirty="0" smtClean="0">
                <a:latin typeface="Calibri" charset="0"/>
                <a:ea typeface="ＭＳ Ｐゴシック" charset="0"/>
                <a:cs typeface="ＭＳ Ｐゴシック" charset="0"/>
              </a:rPr>
              <a:t>«</a:t>
            </a:r>
            <a:r>
              <a:rPr lang="fr-CH" dirty="0">
                <a:latin typeface="Calibri" charset="0"/>
                <a:ea typeface="ＭＳ Ｐゴシック" charset="0"/>
                <a:cs typeface="ＭＳ Ｐゴシック" charset="0"/>
              </a:rPr>
              <a:t>problèmes de couple»</a:t>
            </a:r>
          </a:p>
          <a:p>
            <a:pPr marL="0" indent="0" eaLnBrk="1" hangingPunct="1">
              <a:buNone/>
            </a:pPr>
            <a:endParaRPr lang="fr-CH" sz="2000" dirty="0">
              <a:latin typeface="Calibri" charset="0"/>
              <a:ea typeface="ＭＳ Ｐゴシック" charset="0"/>
              <a:cs typeface="ＭＳ Ｐゴシック" charset="0"/>
            </a:endParaRPr>
          </a:p>
        </p:txBody>
      </p:sp>
      <p:sp>
        <p:nvSpPr>
          <p:cNvPr id="70661"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F6F23121-8AD7-D74F-B9B3-14793852B791}" type="slidenum">
              <a:rPr lang="de-CH" sz="1000"/>
              <a:pPr eaLnBrk="1" hangingPunct="1"/>
              <a:t>23</a:t>
            </a:fld>
            <a:endParaRPr lang="de-CH" sz="1000"/>
          </a:p>
        </p:txBody>
      </p:sp>
      <p:sp>
        <p:nvSpPr>
          <p:cNvPr id="70662"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71682"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89C6AD37-9404-484A-BECE-3D0EB769D452}" type="slidenum">
              <a:rPr lang="de-CH" sz="1000"/>
              <a:pPr algn="r" eaLnBrk="1" hangingPunct="1"/>
              <a:t>24</a:t>
            </a:fld>
            <a:endParaRPr lang="de-CH" sz="1000"/>
          </a:p>
        </p:txBody>
      </p:sp>
      <p:sp>
        <p:nvSpPr>
          <p:cNvPr id="71683" name="Rectangle 4"/>
          <p:cNvSpPr>
            <a:spLocks noGrp="1" noChangeArrowheads="1"/>
          </p:cNvSpPr>
          <p:nvPr>
            <p:ph type="title"/>
          </p:nvPr>
        </p:nvSpPr>
        <p:spPr>
          <a:xfrm>
            <a:off x="468313" y="188913"/>
            <a:ext cx="8229600" cy="725487"/>
          </a:xfrm>
        </p:spPr>
        <p:txBody>
          <a:bodyPr/>
          <a:lstStyle/>
          <a:p>
            <a:pPr eaLnBrk="1" hangingPunct="1"/>
            <a:r>
              <a:rPr lang="fr-CH" b="1">
                <a:latin typeface="Calibri" charset="0"/>
                <a:ea typeface="ＭＳ Ｐゴシック" charset="0"/>
                <a:cs typeface="ＭＳ Ｐゴシック" charset="0"/>
              </a:rPr>
              <a:t>Rapport: contenu</a:t>
            </a:r>
          </a:p>
        </p:txBody>
      </p:sp>
      <p:sp>
        <p:nvSpPr>
          <p:cNvPr id="71684" name="Rectangle 5"/>
          <p:cNvSpPr>
            <a:spLocks noChangeArrowheads="1"/>
          </p:cNvSpPr>
          <p:nvPr/>
        </p:nvSpPr>
        <p:spPr bwMode="auto">
          <a:xfrm>
            <a:off x="4479925" y="3230563"/>
            <a:ext cx="18415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p>
            <a:endParaRPr lang="de-DE" sz="2000"/>
          </a:p>
        </p:txBody>
      </p:sp>
      <p:sp>
        <p:nvSpPr>
          <p:cNvPr id="71685" name="Rectangle 6"/>
          <p:cNvSpPr>
            <a:spLocks noChangeArrowheads="1"/>
          </p:cNvSpPr>
          <p:nvPr/>
        </p:nvSpPr>
        <p:spPr bwMode="auto">
          <a:xfrm>
            <a:off x="4479925" y="3230563"/>
            <a:ext cx="184150"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endParaRPr lang="de-CH" sz="2000"/>
          </a:p>
          <a:p>
            <a:endParaRPr lang="de-CH" sz="2000"/>
          </a:p>
          <a:p>
            <a:endParaRPr lang="de-CH" sz="2000"/>
          </a:p>
        </p:txBody>
      </p:sp>
      <p:sp>
        <p:nvSpPr>
          <p:cNvPr id="71686" name="Rectangle 7"/>
          <p:cNvSpPr>
            <a:spLocks noChangeArrowheads="1"/>
          </p:cNvSpPr>
          <p:nvPr/>
        </p:nvSpPr>
        <p:spPr bwMode="auto">
          <a:xfrm>
            <a:off x="1905000" y="2438400"/>
            <a:ext cx="5486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spcBef>
                <a:spcPct val="20000"/>
              </a:spcBef>
            </a:pPr>
            <a:r>
              <a:rPr lang="de-CH" sz="2400" b="1" dirty="0" err="1">
                <a:solidFill>
                  <a:srgbClr val="FF3300"/>
                </a:solidFill>
              </a:rPr>
              <a:t>Pas</a:t>
            </a:r>
            <a:r>
              <a:rPr lang="de-CH" sz="2400" b="1" dirty="0">
                <a:solidFill>
                  <a:srgbClr val="FF3300"/>
                </a:solidFill>
              </a:rPr>
              <a:t> de </a:t>
            </a:r>
            <a:r>
              <a:rPr lang="de-CH" sz="2400" b="1" dirty="0" err="1">
                <a:solidFill>
                  <a:srgbClr val="FF3300"/>
                </a:solidFill>
              </a:rPr>
              <a:t>diagnostics</a:t>
            </a:r>
            <a:r>
              <a:rPr lang="de-CH" sz="2400" b="1" dirty="0">
                <a:solidFill>
                  <a:srgbClr val="FF3300"/>
                </a:solidFill>
              </a:rPr>
              <a:t> de </a:t>
            </a:r>
            <a:r>
              <a:rPr lang="de-CH" sz="2400" b="1" dirty="0" err="1">
                <a:solidFill>
                  <a:srgbClr val="FF3300"/>
                </a:solidFill>
              </a:rPr>
              <a:t>proches</a:t>
            </a:r>
            <a:r>
              <a:rPr lang="de-CH" sz="2400" b="1" dirty="0">
                <a:solidFill>
                  <a:srgbClr val="FF3300"/>
                </a:solidFill>
              </a:rPr>
              <a:t> !</a:t>
            </a:r>
          </a:p>
        </p:txBody>
      </p:sp>
      <p:sp>
        <p:nvSpPr>
          <p:cNvPr id="71687"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F5364054-43B8-BA41-81C1-3CBA8B61574A}" type="slidenum">
              <a:rPr lang="de-CH" sz="1000"/>
              <a:pPr eaLnBrk="1" hangingPunct="1"/>
              <a:t>24</a:t>
            </a:fld>
            <a:endParaRPr lang="de-CH" sz="1000"/>
          </a:p>
        </p:txBody>
      </p:sp>
      <p:sp>
        <p:nvSpPr>
          <p:cNvPr id="71688"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72706"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64C84859-2180-EB46-8B44-A1835FE4019A}" type="slidenum">
              <a:rPr lang="de-CH" sz="1000"/>
              <a:pPr algn="r" eaLnBrk="1" hangingPunct="1"/>
              <a:t>25</a:t>
            </a:fld>
            <a:endParaRPr lang="de-CH" sz="1000"/>
          </a:p>
        </p:txBody>
      </p:sp>
      <p:sp>
        <p:nvSpPr>
          <p:cNvPr id="72707" name="Rectangle 2"/>
          <p:cNvSpPr>
            <a:spLocks noGrp="1" noChangeArrowheads="1"/>
          </p:cNvSpPr>
          <p:nvPr>
            <p:ph type="title"/>
          </p:nvPr>
        </p:nvSpPr>
        <p:spPr>
          <a:xfrm>
            <a:off x="468313" y="188913"/>
            <a:ext cx="8229600" cy="573087"/>
          </a:xfrm>
        </p:spPr>
        <p:txBody>
          <a:bodyPr/>
          <a:lstStyle/>
          <a:p>
            <a:pPr eaLnBrk="1" hangingPunct="1"/>
            <a:r>
              <a:rPr lang="fr-CH" b="1">
                <a:latin typeface="Calibri" charset="0"/>
                <a:ea typeface="ＭＳ Ｐゴシック" charset="0"/>
                <a:cs typeface="ＭＳ Ｐゴシック" charset="0"/>
              </a:rPr>
              <a:t>Rapport: contenu</a:t>
            </a:r>
          </a:p>
        </p:txBody>
      </p:sp>
      <p:sp>
        <p:nvSpPr>
          <p:cNvPr id="72708" name="Rectangle 3"/>
          <p:cNvSpPr>
            <a:spLocks noGrp="1" noChangeArrowheads="1"/>
          </p:cNvSpPr>
          <p:nvPr>
            <p:ph type="body" idx="1"/>
          </p:nvPr>
        </p:nvSpPr>
        <p:spPr>
          <a:xfrm>
            <a:off x="468313" y="620713"/>
            <a:ext cx="8229600" cy="5832475"/>
          </a:xfrm>
        </p:spPr>
        <p:txBody>
          <a:bodyPr/>
          <a:lstStyle/>
          <a:p>
            <a:pPr marL="0" indent="0" algn="ctr" eaLnBrk="1" hangingPunct="1">
              <a:buFontTx/>
              <a:buNone/>
            </a:pPr>
            <a:endParaRPr lang="fr-CH" dirty="0">
              <a:solidFill>
                <a:schemeClr val="tx1"/>
              </a:solidFill>
              <a:latin typeface="Calibri" charset="0"/>
              <a:ea typeface="ＭＳ Ｐゴシック" charset="0"/>
              <a:cs typeface="ＭＳ Ｐゴシック" charset="0"/>
            </a:endParaRPr>
          </a:p>
          <a:p>
            <a:pPr marL="0" indent="0" algn="ctr" eaLnBrk="1" hangingPunct="1">
              <a:buFontTx/>
              <a:buNone/>
            </a:pPr>
            <a:endParaRPr lang="fr-CH" dirty="0">
              <a:solidFill>
                <a:schemeClr val="tx1"/>
              </a:solidFill>
              <a:latin typeface="Calibri" charset="0"/>
              <a:ea typeface="ＭＳ Ｐゴシック" charset="0"/>
              <a:cs typeface="ＭＳ Ｐゴシック" charset="0"/>
            </a:endParaRPr>
          </a:p>
          <a:p>
            <a:pPr marL="0" indent="0" algn="ctr" eaLnBrk="1" hangingPunct="1">
              <a:buFontTx/>
              <a:buNone/>
            </a:pPr>
            <a:r>
              <a:rPr lang="fr-CH" dirty="0">
                <a:latin typeface="Calibri" charset="0"/>
                <a:ea typeface="ＭＳ Ｐゴシック" charset="0"/>
                <a:cs typeface="ＭＳ Ｐゴシック" charset="0"/>
              </a:rPr>
              <a:t>Demandez des </a:t>
            </a:r>
            <a:r>
              <a:rPr lang="fr-CH" b="1" dirty="0">
                <a:latin typeface="Calibri" charset="0"/>
                <a:ea typeface="ＭＳ Ｐゴシック" charset="0"/>
                <a:cs typeface="ＭＳ Ｐゴシック" charset="0"/>
              </a:rPr>
              <a:t>séances</a:t>
            </a:r>
            <a:r>
              <a:rPr lang="fr-CH" dirty="0">
                <a:latin typeface="Calibri" charset="0"/>
                <a:ea typeface="ＭＳ Ｐゴシック" charset="0"/>
                <a:cs typeface="ＭＳ Ｐゴシック" charset="0"/>
              </a:rPr>
              <a:t> (pas des heures!)</a:t>
            </a:r>
          </a:p>
          <a:p>
            <a:pPr marL="0" indent="0" eaLnBrk="1" hangingPunct="1">
              <a:buFontTx/>
              <a:buNone/>
            </a:pPr>
            <a:endParaRPr lang="fr-CH" dirty="0">
              <a:latin typeface="Calibri" charset="0"/>
              <a:ea typeface="ＭＳ Ｐゴシック" charset="0"/>
              <a:cs typeface="ＭＳ Ｐゴシック" charset="0"/>
            </a:endParaRPr>
          </a:p>
          <a:p>
            <a:pPr marL="0" indent="0" algn="ctr" eaLnBrk="1" hangingPunct="1">
              <a:buFontTx/>
              <a:buNone/>
            </a:pPr>
            <a:r>
              <a:rPr lang="fr-CH" dirty="0">
                <a:latin typeface="Calibri" charset="0"/>
                <a:ea typeface="ＭＳ Ｐゴシック" charset="0"/>
                <a:cs typeface="ＭＳ Ｐゴシック" charset="0"/>
              </a:rPr>
              <a:t>Demandez une prolongation pour </a:t>
            </a:r>
            <a:r>
              <a:rPr lang="fr-CH" b="1" dirty="0">
                <a:latin typeface="Calibri" charset="0"/>
                <a:ea typeface="ＭＳ Ｐゴシック" charset="0"/>
                <a:cs typeface="ＭＳ Ｐゴシック" charset="0"/>
              </a:rPr>
              <a:t>au moins 1 an!</a:t>
            </a:r>
          </a:p>
          <a:p>
            <a:pPr marL="0" indent="0" algn="ctr" eaLnBrk="1" hangingPunct="1">
              <a:buFontTx/>
              <a:buNone/>
            </a:pPr>
            <a:endParaRPr lang="fr-CH" dirty="0">
              <a:latin typeface="Calibri" charset="0"/>
              <a:ea typeface="ＭＳ Ｐゴシック" charset="0"/>
              <a:cs typeface="ＭＳ Ｐゴシック" charset="0"/>
            </a:endParaRPr>
          </a:p>
          <a:p>
            <a:pPr marL="0" indent="0" algn="ctr" eaLnBrk="1" hangingPunct="1">
              <a:buFontTx/>
              <a:buNone/>
            </a:pPr>
            <a:endParaRPr lang="fr-CH" dirty="0">
              <a:latin typeface="Calibri" charset="0"/>
              <a:ea typeface="ＭＳ Ｐゴシック" charset="0"/>
              <a:cs typeface="ＭＳ Ｐゴシック" charset="0"/>
            </a:endParaRPr>
          </a:p>
          <a:p>
            <a:pPr marL="0" indent="0" algn="ctr" eaLnBrk="1" hangingPunct="1">
              <a:buFontTx/>
              <a:buNone/>
            </a:pPr>
            <a:r>
              <a:rPr lang="fr-CH" dirty="0">
                <a:latin typeface="Calibri" charset="0"/>
                <a:ea typeface="ＭＳ Ｐゴシック" charset="0"/>
                <a:cs typeface="ＭＳ Ｐゴシック" charset="0"/>
              </a:rPr>
              <a:t>Conclusion:</a:t>
            </a:r>
            <a:endParaRPr lang="fr-CH" b="1" dirty="0">
              <a:latin typeface="Calibri" charset="0"/>
              <a:ea typeface="ＭＳ Ｐゴシック" charset="0"/>
              <a:cs typeface="ＭＳ Ｐゴシック" charset="0"/>
            </a:endParaRPr>
          </a:p>
          <a:p>
            <a:pPr marL="0" indent="0" algn="ctr" eaLnBrk="1" hangingPunct="1">
              <a:buFontTx/>
              <a:buNone/>
            </a:pPr>
            <a:r>
              <a:rPr lang="fr-CH" dirty="0">
                <a:latin typeface="Calibri" charset="0"/>
                <a:ea typeface="ＭＳ Ｐゴシック" charset="0"/>
                <a:cs typeface="ＭＳ Ｐゴシック" charset="0"/>
              </a:rPr>
              <a:t>Indiquez que vous vous tenez à leur disposition pour discuter! </a:t>
            </a:r>
          </a:p>
          <a:p>
            <a:pPr marL="0" indent="0" algn="ctr" eaLnBrk="1" hangingPunct="1">
              <a:buFontTx/>
              <a:buNone/>
            </a:pPr>
            <a:endParaRPr lang="fr-CH" b="1" dirty="0">
              <a:latin typeface="Calibri" charset="0"/>
              <a:ea typeface="ＭＳ Ｐゴシック" charset="0"/>
              <a:cs typeface="ＭＳ Ｐゴシック" charset="0"/>
            </a:endParaRPr>
          </a:p>
        </p:txBody>
      </p:sp>
      <p:sp>
        <p:nvSpPr>
          <p:cNvPr id="72709"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F2EA66B7-D32A-044E-A6F1-F38B450055AE}" type="slidenum">
              <a:rPr lang="de-CH" sz="1000"/>
              <a:pPr eaLnBrk="1" hangingPunct="1"/>
              <a:t>25</a:t>
            </a:fld>
            <a:endParaRPr lang="de-CH" sz="1000"/>
          </a:p>
        </p:txBody>
      </p:sp>
      <p:sp>
        <p:nvSpPr>
          <p:cNvPr id="72710"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p:txBody>
          <a:bodyPr/>
          <a:lstStyle/>
          <a:p>
            <a:r>
              <a:rPr lang="fr-CH" b="1">
                <a:latin typeface="Calibri" charset="0"/>
                <a:ea typeface="ＭＳ Ｐゴシック" charset="0"/>
                <a:cs typeface="ＭＳ Ｐゴシック" charset="0"/>
              </a:rPr>
              <a:t>Rapports de suivi: contenu</a:t>
            </a:r>
          </a:p>
        </p:txBody>
      </p:sp>
      <p:sp>
        <p:nvSpPr>
          <p:cNvPr id="74754" name="Rectangle 3"/>
          <p:cNvSpPr>
            <a:spLocks noGrp="1" noChangeArrowheads="1"/>
          </p:cNvSpPr>
          <p:nvPr>
            <p:ph type="body" idx="1"/>
          </p:nvPr>
        </p:nvSpPr>
        <p:spPr>
          <a:xfrm>
            <a:off x="468312" y="908720"/>
            <a:ext cx="8675687" cy="5544468"/>
          </a:xfrm>
        </p:spPr>
        <p:txBody>
          <a:bodyPr/>
          <a:lstStyle/>
          <a:p>
            <a:pPr>
              <a:buFontTx/>
              <a:buNone/>
            </a:pPr>
            <a:r>
              <a:rPr lang="fr-CH" dirty="0">
                <a:latin typeface="Calibri" charset="0"/>
                <a:ea typeface="ＭＳ Ｐゴシック" charset="0"/>
                <a:cs typeface="ＭＳ Ｐゴシック" charset="0"/>
              </a:rPr>
              <a:t>Recommandation: </a:t>
            </a:r>
            <a:r>
              <a:rPr lang="fr-CH" dirty="0" smtClean="0">
                <a:latin typeface="Calibri" charset="0"/>
                <a:ea typeface="ＭＳ Ｐゴシック" charset="0"/>
                <a:cs typeface="ＭＳ Ｐゴシック" charset="0"/>
              </a:rPr>
              <a:t> Facilitez </a:t>
            </a:r>
            <a:r>
              <a:rPr lang="fr-CH" dirty="0">
                <a:latin typeface="Calibri" charset="0"/>
                <a:ea typeface="ＭＳ Ｐゴシック" charset="0"/>
                <a:cs typeface="ＭＳ Ｐゴシック" charset="0"/>
              </a:rPr>
              <a:t>la tâche du médecin-conseil</a:t>
            </a:r>
            <a:r>
              <a:rPr lang="fr-CH" sz="2000" dirty="0">
                <a:latin typeface="Calibri" charset="0"/>
                <a:ea typeface="ＭＳ Ｐゴシック" charset="0"/>
                <a:cs typeface="ＭＳ Ｐゴシック" charset="0"/>
              </a:rPr>
              <a:t>!  </a:t>
            </a:r>
          </a:p>
          <a:p>
            <a:pPr>
              <a:buFontTx/>
              <a:buNone/>
            </a:pPr>
            <a:r>
              <a:rPr lang="fr-CH" sz="2000" dirty="0" smtClean="0">
                <a:latin typeface="Calibri" charset="0"/>
                <a:ea typeface="ＭＳ Ｐゴシック" charset="0"/>
                <a:cs typeface="ＭＳ Ｐゴシック" charset="0"/>
              </a:rPr>
              <a:t>Donc</a:t>
            </a:r>
            <a:r>
              <a:rPr lang="fr-CH" sz="2000" dirty="0">
                <a:latin typeface="Calibri" charset="0"/>
                <a:ea typeface="ＭＳ Ｐゴシック" charset="0"/>
                <a:cs typeface="ＭＳ Ｐゴシック" charset="0"/>
              </a:rPr>
              <a:t>:         </a:t>
            </a:r>
            <a:endParaRPr lang="fr-CH" sz="2000" dirty="0" smtClean="0">
              <a:latin typeface="Calibri" charset="0"/>
              <a:ea typeface="ＭＳ Ｐゴシック" charset="0"/>
              <a:cs typeface="ＭＳ Ｐゴシック" charset="0"/>
            </a:endParaRPr>
          </a:p>
          <a:p>
            <a:r>
              <a:rPr lang="fr-CH" dirty="0" smtClean="0">
                <a:latin typeface="Calibri" charset="0"/>
                <a:ea typeface="ＭＳ Ｐゴシック" charset="0"/>
                <a:cs typeface="ＭＳ Ｐゴシック" charset="0"/>
              </a:rPr>
              <a:t>     Résumé </a:t>
            </a:r>
            <a:r>
              <a:rPr lang="fr-CH" dirty="0">
                <a:latin typeface="Calibri" charset="0"/>
                <a:ea typeface="ＭＳ Ｐゴシック" charset="0"/>
                <a:cs typeface="ＭＳ Ｐゴシック" charset="0"/>
              </a:rPr>
              <a:t>le plus succinct possible des antécédents</a:t>
            </a:r>
          </a:p>
          <a:p>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 Diagnostic </a:t>
            </a:r>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évaluation </a:t>
            </a:r>
            <a:r>
              <a:rPr lang="fr-CH" dirty="0">
                <a:latin typeface="Calibri" charset="0"/>
                <a:ea typeface="ＭＳ Ｐゴシック" charset="0"/>
                <a:cs typeface="ＭＳ Ｐゴシック" charset="0"/>
              </a:rPr>
              <a:t>à rappeler dans chaque rapport!</a:t>
            </a:r>
          </a:p>
          <a:p>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Répéter </a:t>
            </a:r>
            <a:r>
              <a:rPr lang="fr-CH" dirty="0">
                <a:latin typeface="Calibri" charset="0"/>
                <a:ea typeface="ＭＳ Ｐゴシック" charset="0"/>
                <a:cs typeface="ＭＳ Ｐゴシック" charset="0"/>
              </a:rPr>
              <a:t>les symptômes gênants!</a:t>
            </a:r>
          </a:p>
          <a:p>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Limitations </a:t>
            </a:r>
            <a:r>
              <a:rPr lang="fr-CH" dirty="0">
                <a:latin typeface="Calibri" charset="0"/>
                <a:ea typeface="ＭＳ Ｐゴシック" charset="0"/>
                <a:cs typeface="ＭＳ Ｐゴシック" charset="0"/>
              </a:rPr>
              <a:t>sur le plan professionnel et/ou relationnel</a:t>
            </a:r>
          </a:p>
          <a:p>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Capacité </a:t>
            </a:r>
            <a:r>
              <a:rPr lang="fr-CH" dirty="0">
                <a:latin typeface="Calibri" charset="0"/>
                <a:ea typeface="ＭＳ Ｐゴシック" charset="0"/>
                <a:cs typeface="ＭＳ Ｐゴシック" charset="0"/>
              </a:rPr>
              <a:t>à travailler?</a:t>
            </a:r>
          </a:p>
          <a:p>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Inscription </a:t>
            </a:r>
            <a:r>
              <a:rPr lang="fr-CH" dirty="0">
                <a:latin typeface="Calibri" charset="0"/>
                <a:ea typeface="ＭＳ Ｐゴシック" charset="0"/>
                <a:cs typeface="ＭＳ Ｐゴシック" charset="0"/>
              </a:rPr>
              <a:t>à l’AI?</a:t>
            </a:r>
          </a:p>
          <a:p>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Déroulement </a:t>
            </a:r>
            <a:r>
              <a:rPr lang="fr-CH" dirty="0">
                <a:latin typeface="Calibri" charset="0"/>
                <a:ea typeface="ＭＳ Ｐゴシック" charset="0"/>
                <a:cs typeface="ＭＳ Ｐゴシック" charset="0"/>
              </a:rPr>
              <a:t>de la thérapie jusqu’à présent et indication </a:t>
            </a:r>
            <a:r>
              <a:rPr lang="fr-CH" dirty="0" smtClean="0">
                <a:latin typeface="Calibri" charset="0"/>
                <a:ea typeface="ＭＳ Ｐゴシック" charset="0"/>
                <a:cs typeface="ＭＳ Ｐゴシック" charset="0"/>
              </a:rPr>
              <a:t>du </a:t>
            </a:r>
          </a:p>
          <a:p>
            <a:pPr marL="0" indent="0">
              <a:buNone/>
            </a:pPr>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         cadre </a:t>
            </a:r>
            <a:r>
              <a:rPr lang="fr-CH" dirty="0">
                <a:latin typeface="Calibri" charset="0"/>
                <a:ea typeface="ＭＳ Ｐゴシック" charset="0"/>
                <a:cs typeface="ＭＳ Ｐゴシック" charset="0"/>
              </a:rPr>
              <a:t>du traitement</a:t>
            </a:r>
          </a:p>
          <a:p>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Pronostic</a:t>
            </a:r>
            <a:r>
              <a:rPr lang="fr-CH" dirty="0">
                <a:latin typeface="Calibri" charset="0"/>
                <a:ea typeface="ＭＳ Ｐゴシック" charset="0"/>
                <a:cs typeface="ＭＳ Ｐゴシック" charset="0"/>
              </a:rPr>
              <a:t>: ne pas oublier de mentionner pour combien </a:t>
            </a:r>
            <a:r>
              <a:rPr lang="fr-CH" dirty="0" smtClean="0">
                <a:latin typeface="Calibri" charset="0"/>
                <a:ea typeface="ＭＳ Ｐゴシック" charset="0"/>
                <a:cs typeface="ＭＳ Ｐゴシック" charset="0"/>
              </a:rPr>
              <a:t>de    </a:t>
            </a:r>
          </a:p>
          <a:p>
            <a:pPr marL="0" indent="0">
              <a:buNone/>
            </a:pPr>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         temps </a:t>
            </a:r>
            <a:r>
              <a:rPr lang="fr-CH" dirty="0">
                <a:latin typeface="Calibri" charset="0"/>
                <a:ea typeface="ＭＳ Ｐゴシック" charset="0"/>
                <a:cs typeface="ＭＳ Ｐゴシック" charset="0"/>
              </a:rPr>
              <a:t>la demande est formulée</a:t>
            </a:r>
          </a:p>
          <a:p>
            <a:pPr>
              <a:buFontTx/>
              <a:buNone/>
            </a:pPr>
            <a:r>
              <a:rPr lang="fr-CH" sz="2000" dirty="0">
                <a:latin typeface="Calibri" charset="0"/>
                <a:ea typeface="ＭＳ Ｐゴシック" charset="0"/>
                <a:cs typeface="ＭＳ Ｐゴシック" charset="0"/>
              </a:rPr>
              <a:t>                              </a:t>
            </a:r>
          </a:p>
        </p:txBody>
      </p:sp>
      <p:sp>
        <p:nvSpPr>
          <p:cNvPr id="74755"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74756"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DF05942D-B4F4-F34D-8698-BAF3D2E09048}" type="slidenum">
              <a:rPr lang="de-CH" sz="1000"/>
              <a:pPr eaLnBrk="1" hangingPunct="1"/>
              <a:t>26</a:t>
            </a:fld>
            <a:endParaRPr lang="de-CH" sz="1000"/>
          </a:p>
        </p:txBody>
      </p:sp>
      <p:sp>
        <p:nvSpPr>
          <p:cNvPr id="74757"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75778"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0496AF21-6A96-EE43-8E9B-789DCD974467}" type="slidenum">
              <a:rPr lang="de-CH" sz="1000"/>
              <a:pPr algn="r" eaLnBrk="1" hangingPunct="1"/>
              <a:t>27</a:t>
            </a:fld>
            <a:endParaRPr lang="de-CH" sz="1000"/>
          </a:p>
        </p:txBody>
      </p:sp>
      <p:sp>
        <p:nvSpPr>
          <p:cNvPr id="75779" name="Rectangle 2"/>
          <p:cNvSpPr>
            <a:spLocks noGrp="1" noChangeArrowheads="1"/>
          </p:cNvSpPr>
          <p:nvPr>
            <p:ph type="title"/>
          </p:nvPr>
        </p:nvSpPr>
        <p:spPr>
          <a:xfrm>
            <a:off x="468313" y="188913"/>
            <a:ext cx="8229600" cy="649287"/>
          </a:xfrm>
        </p:spPr>
        <p:txBody>
          <a:bodyPr/>
          <a:lstStyle/>
          <a:p>
            <a:pPr eaLnBrk="1" hangingPunct="1"/>
            <a:r>
              <a:rPr lang="fr-CH" b="1">
                <a:latin typeface="Calibri" charset="0"/>
                <a:ea typeface="ＭＳ Ｐゴシック" charset="0"/>
                <a:cs typeface="ＭＳ Ｐゴシック" charset="0"/>
              </a:rPr>
              <a:t>Garanties de prise en charge des frais</a:t>
            </a:r>
          </a:p>
        </p:txBody>
      </p:sp>
      <p:sp>
        <p:nvSpPr>
          <p:cNvPr id="75780" name="Rectangle 3"/>
          <p:cNvSpPr>
            <a:spLocks noGrp="1" noChangeArrowheads="1"/>
          </p:cNvSpPr>
          <p:nvPr>
            <p:ph type="body" idx="1"/>
          </p:nvPr>
        </p:nvSpPr>
        <p:spPr>
          <a:xfrm>
            <a:off x="468313" y="1219200"/>
            <a:ext cx="8218487" cy="4343400"/>
          </a:xfrm>
        </p:spPr>
        <p:txBody>
          <a:bodyPr/>
          <a:lstStyle/>
          <a:p>
            <a:pPr eaLnBrk="1" hangingPunct="1">
              <a:buFontTx/>
              <a:buNone/>
            </a:pPr>
            <a:r>
              <a:rPr lang="fr-CH" dirty="0">
                <a:latin typeface="Calibri" charset="0"/>
                <a:ea typeface="ＭＳ Ｐゴシック" charset="0"/>
                <a:cs typeface="ＭＳ Ｐゴシック" charset="0"/>
              </a:rPr>
              <a:t>     </a:t>
            </a:r>
          </a:p>
          <a:p>
            <a:pPr eaLnBrk="1" hangingPunct="1">
              <a:buFontTx/>
              <a:buNone/>
            </a:pPr>
            <a:r>
              <a:rPr lang="fr-CH" dirty="0">
                <a:latin typeface="Calibri" charset="0"/>
                <a:ea typeface="ＭＳ Ｐゴシック" charset="0"/>
                <a:cs typeface="ＭＳ Ｐゴシック" charset="0"/>
              </a:rPr>
              <a:t>     Problème:</a:t>
            </a:r>
          </a:p>
          <a:p>
            <a:pPr eaLnBrk="1" hangingPunct="1">
              <a:buFontTx/>
              <a:buNone/>
            </a:pPr>
            <a:r>
              <a:rPr lang="fr-CH" dirty="0">
                <a:latin typeface="Calibri" charset="0"/>
                <a:ea typeface="ＭＳ Ｐゴシック" charset="0"/>
                <a:cs typeface="ＭＳ Ｐゴシック" charset="0"/>
              </a:rPr>
              <a:t>    </a:t>
            </a:r>
            <a:r>
              <a:rPr lang="fr-CH" sz="2000" dirty="0">
                <a:latin typeface="Calibri" charset="0"/>
                <a:ea typeface="ＭＳ Ｐゴシック" charset="0"/>
                <a:cs typeface="ＭＳ Ｐゴシック" charset="0"/>
              </a:rPr>
              <a:t> </a:t>
            </a:r>
            <a:r>
              <a:rPr lang="fr-CH" dirty="0">
                <a:latin typeface="Calibri" charset="0"/>
                <a:ea typeface="ＭＳ Ｐゴシック" charset="0"/>
                <a:cs typeface="ＭＳ Ｐゴシック" charset="0"/>
              </a:rPr>
              <a:t>La prise de décision est déléguée à des personnes qui portent pas la responsabilité de cette décision!!</a:t>
            </a:r>
          </a:p>
          <a:p>
            <a:pPr eaLnBrk="1" hangingPunct="1">
              <a:buFontTx/>
              <a:buNone/>
            </a:pPr>
            <a:endParaRPr lang="fr-CH" dirty="0">
              <a:latin typeface="Calibri" charset="0"/>
              <a:ea typeface="ＭＳ Ｐゴシック" charset="0"/>
              <a:cs typeface="ＭＳ Ｐゴシック" charset="0"/>
            </a:endParaRPr>
          </a:p>
          <a:p>
            <a:pPr eaLnBrk="1" hangingPunct="1">
              <a:buFontTx/>
              <a:buNone/>
            </a:pPr>
            <a:r>
              <a:rPr lang="fr-CH" dirty="0">
                <a:latin typeface="Calibri" charset="0"/>
                <a:ea typeface="ＭＳ Ｐゴシック" charset="0"/>
                <a:cs typeface="ＭＳ Ｐゴシック" charset="0"/>
              </a:rPr>
              <a:t>      Et de surcroît:</a:t>
            </a:r>
          </a:p>
          <a:p>
            <a:pPr eaLnBrk="1" hangingPunct="1">
              <a:buFontTx/>
              <a:buNone/>
            </a:pPr>
            <a:r>
              <a:rPr lang="fr-CH" dirty="0">
                <a:latin typeface="Calibri" charset="0"/>
                <a:ea typeface="ＭＳ Ｐゴシック" charset="0"/>
                <a:cs typeface="ＭＳ Ｐゴシック" charset="0"/>
              </a:rPr>
              <a:t>      Le médecin-conseil donne une recommandation. </a:t>
            </a:r>
          </a:p>
          <a:p>
            <a:pPr eaLnBrk="1" hangingPunct="1">
              <a:buFontTx/>
              <a:buNone/>
            </a:pPr>
            <a:r>
              <a:rPr lang="fr-CH" dirty="0">
                <a:latin typeface="Calibri" charset="0"/>
                <a:ea typeface="ＭＳ Ｐゴシック" charset="0"/>
                <a:cs typeface="ＭＳ Ｐゴシック" charset="0"/>
              </a:rPr>
              <a:t>      Mais c’est la caisse qui décide!!</a:t>
            </a:r>
          </a:p>
          <a:p>
            <a:pPr eaLnBrk="1" hangingPunct="1">
              <a:buFontTx/>
              <a:buNone/>
            </a:pPr>
            <a:endParaRPr lang="fr-CH" sz="2000" dirty="0">
              <a:latin typeface="Calibri" charset="0"/>
              <a:ea typeface="ＭＳ Ｐゴシック" charset="0"/>
              <a:cs typeface="ＭＳ Ｐゴシック" charset="0"/>
            </a:endParaRPr>
          </a:p>
          <a:p>
            <a:pPr eaLnBrk="1" hangingPunct="1">
              <a:buFontTx/>
              <a:buNone/>
            </a:pPr>
            <a:r>
              <a:rPr lang="fr-CH" sz="1400" dirty="0">
                <a:latin typeface="Calibri" charset="0"/>
                <a:ea typeface="ＭＳ Ｐゴシック" charset="0"/>
                <a:cs typeface="ＭＳ Ｐゴシック" charset="0"/>
              </a:rPr>
              <a:t>                                                                    </a:t>
            </a:r>
          </a:p>
          <a:p>
            <a:pPr eaLnBrk="1" hangingPunct="1">
              <a:buFontTx/>
              <a:buNone/>
            </a:pPr>
            <a:endParaRPr lang="fr-CH" sz="1400" dirty="0">
              <a:latin typeface="Calibri" charset="0"/>
              <a:ea typeface="ＭＳ Ｐゴシック" charset="0"/>
              <a:cs typeface="ＭＳ Ｐゴシック" charset="0"/>
            </a:endParaRPr>
          </a:p>
          <a:p>
            <a:pPr eaLnBrk="1" hangingPunct="1">
              <a:buFontTx/>
              <a:buNone/>
            </a:pPr>
            <a:r>
              <a:rPr lang="fr-CH" sz="1400" dirty="0">
                <a:latin typeface="Calibri" charset="0"/>
                <a:ea typeface="ＭＳ Ｐゴシック" charset="0"/>
                <a:cs typeface="ＭＳ Ｐゴシック" charset="0"/>
              </a:rPr>
              <a:t>                                                                .</a:t>
            </a:r>
          </a:p>
        </p:txBody>
      </p:sp>
      <p:sp>
        <p:nvSpPr>
          <p:cNvPr id="75781"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7ACF0665-8AB7-0A41-857C-5920F83B728C}" type="slidenum">
              <a:rPr lang="de-CH" sz="1000"/>
              <a:pPr eaLnBrk="1" hangingPunct="1"/>
              <a:t>27</a:t>
            </a:fld>
            <a:endParaRPr lang="de-CH" sz="1000"/>
          </a:p>
        </p:txBody>
      </p:sp>
      <p:sp>
        <p:nvSpPr>
          <p:cNvPr id="75782"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p:txBody>
          <a:bodyPr/>
          <a:lstStyle/>
          <a:p>
            <a:r>
              <a:rPr lang="fr-CH" b="1">
                <a:latin typeface="Calibri" charset="0"/>
                <a:ea typeface="ＭＳ Ｐゴシック" charset="0"/>
                <a:cs typeface="ＭＳ Ｐゴシック" charset="0"/>
              </a:rPr>
              <a:t>Garanties de prise en charge des frais</a:t>
            </a:r>
          </a:p>
        </p:txBody>
      </p:sp>
      <p:sp>
        <p:nvSpPr>
          <p:cNvPr id="77826" name="Rectangle 4"/>
          <p:cNvSpPr>
            <a:spLocks noGrp="1" noChangeArrowheads="1"/>
          </p:cNvSpPr>
          <p:nvPr>
            <p:ph type="body" idx="1"/>
          </p:nvPr>
        </p:nvSpPr>
        <p:spPr>
          <a:xfrm>
            <a:off x="539551" y="1125538"/>
            <a:ext cx="8158361" cy="5327650"/>
          </a:xfrm>
        </p:spPr>
        <p:txBody>
          <a:bodyPr/>
          <a:lstStyle/>
          <a:p>
            <a:pPr eaLnBrk="1" hangingPunct="1">
              <a:buFontTx/>
              <a:buNone/>
            </a:pPr>
            <a:r>
              <a:rPr lang="fr-CH" dirty="0" smtClean="0">
                <a:latin typeface="Calibri" charset="0"/>
                <a:ea typeface="ＭＳ Ｐゴシック" charset="0"/>
                <a:cs typeface="ＭＳ Ｐゴシック" charset="0"/>
              </a:rPr>
              <a:t>     Le </a:t>
            </a:r>
            <a:r>
              <a:rPr lang="fr-CH" dirty="0">
                <a:latin typeface="Calibri" charset="0"/>
                <a:ea typeface="ＭＳ Ｐゴシック" charset="0"/>
                <a:cs typeface="ＭＳ Ｐゴシック" charset="0"/>
              </a:rPr>
              <a:t>médecin-conseil n’est pas autorisé à intervenir sur le </a:t>
            </a:r>
            <a:r>
              <a:rPr lang="fr-CH" dirty="0" smtClean="0">
                <a:latin typeface="Calibri" charset="0"/>
                <a:ea typeface="ＭＳ Ｐゴシック" charset="0"/>
                <a:cs typeface="ＭＳ Ｐゴシック" charset="0"/>
              </a:rPr>
              <a:t>cadre du traitement</a:t>
            </a:r>
            <a:r>
              <a:rPr lang="fr-CH" dirty="0">
                <a:latin typeface="Calibri" charset="0"/>
                <a:ea typeface="ＭＳ Ｐゴシック" charset="0"/>
                <a:cs typeface="ＭＳ Ｐゴシック" charset="0"/>
              </a:rPr>
              <a:t>!</a:t>
            </a:r>
            <a:endParaRPr lang="fr-CH" b="1" dirty="0">
              <a:latin typeface="Calibri" charset="0"/>
              <a:ea typeface="ＭＳ Ｐゴシック" charset="0"/>
              <a:cs typeface="ＭＳ Ｐゴシック" charset="0"/>
            </a:endParaRPr>
          </a:p>
          <a:p>
            <a:pPr algn="ctr">
              <a:buFontTx/>
              <a:buNone/>
            </a:pPr>
            <a:endParaRPr lang="fr-CH" b="1" dirty="0">
              <a:latin typeface="Calibri" charset="0"/>
              <a:ea typeface="ＭＳ Ｐゴシック" charset="0"/>
              <a:cs typeface="ＭＳ Ｐゴシック" charset="0"/>
            </a:endParaRPr>
          </a:p>
          <a:p>
            <a:pPr algn="ctr">
              <a:buFontTx/>
              <a:buNone/>
            </a:pPr>
            <a:r>
              <a:rPr lang="fr-CH" b="1" dirty="0" smtClean="0">
                <a:latin typeface="Calibri" charset="0"/>
                <a:ea typeface="ＭＳ Ｐゴシック" charset="0"/>
                <a:cs typeface="ＭＳ Ｐゴシック" charset="0"/>
              </a:rPr>
              <a:t> Les </a:t>
            </a:r>
            <a:r>
              <a:rPr lang="fr-CH" b="1" dirty="0">
                <a:latin typeface="Calibri" charset="0"/>
                <a:ea typeface="ＭＳ Ｐゴシック" charset="0"/>
                <a:cs typeface="ＭＳ Ｐゴシック" charset="0"/>
              </a:rPr>
              <a:t>garanties de prise en charge des frais sont à respecter!!</a:t>
            </a:r>
          </a:p>
          <a:p>
            <a:pPr algn="ctr">
              <a:buFontTx/>
              <a:buNone/>
            </a:pPr>
            <a:endParaRPr lang="fr-CH" b="1" dirty="0">
              <a:latin typeface="Calibri" charset="0"/>
              <a:ea typeface="ＭＳ Ｐゴシック" charset="0"/>
              <a:cs typeface="ＭＳ Ｐゴシック" charset="0"/>
            </a:endParaRPr>
          </a:p>
          <a:p>
            <a:pPr>
              <a:buFontTx/>
              <a:buNone/>
            </a:pPr>
            <a:r>
              <a:rPr lang="fr-CH" dirty="0" smtClean="0">
                <a:latin typeface="Calibri" charset="0"/>
                <a:ea typeface="ＭＳ Ｐゴシック" charset="0"/>
                <a:cs typeface="ＭＳ Ｐゴシック" charset="0"/>
              </a:rPr>
              <a:t>     En </a:t>
            </a:r>
            <a:r>
              <a:rPr lang="fr-CH" dirty="0">
                <a:latin typeface="Calibri" charset="0"/>
                <a:ea typeface="ＭＳ Ｐゴシック" charset="0"/>
                <a:cs typeface="ＭＳ Ｐゴシック" charset="0"/>
              </a:rPr>
              <a:t>cas d’augmentation de la fréquence des séances:  </a:t>
            </a:r>
            <a:endParaRPr lang="fr-CH" dirty="0" smtClean="0">
              <a:latin typeface="Calibri" charset="0"/>
              <a:ea typeface="ＭＳ Ｐゴシック" charset="0"/>
              <a:cs typeface="ＭＳ Ｐゴシック" charset="0"/>
            </a:endParaRPr>
          </a:p>
          <a:p>
            <a:pPr>
              <a:buFontTx/>
              <a:buNone/>
            </a:pPr>
            <a:r>
              <a:rPr lang="fr-CH" dirty="0" smtClean="0">
                <a:latin typeface="Calibri" charset="0"/>
                <a:ea typeface="ＭＳ Ｐゴシック" charset="0"/>
                <a:cs typeface="ＭＳ Ｐゴシック" charset="0"/>
              </a:rPr>
              <a:t>     avant de changer la fréquence, </a:t>
            </a:r>
            <a:r>
              <a:rPr lang="fr-CH" dirty="0">
                <a:latin typeface="Calibri" charset="0"/>
                <a:ea typeface="ＭＳ Ｐゴシック" charset="0"/>
                <a:cs typeface="ＭＳ Ｐゴシック" charset="0"/>
              </a:rPr>
              <a:t>il faut absolument et </a:t>
            </a:r>
            <a:r>
              <a:rPr lang="fr-CH" dirty="0" smtClean="0">
                <a:latin typeface="Calibri" charset="0"/>
                <a:ea typeface="ＭＳ Ｐゴシック" charset="0"/>
                <a:cs typeface="ＭＳ Ｐゴシック" charset="0"/>
              </a:rPr>
              <a:t>rapidement prendre </a:t>
            </a:r>
            <a:r>
              <a:rPr lang="fr-CH" dirty="0">
                <a:latin typeface="Calibri" charset="0"/>
                <a:ea typeface="ＭＳ Ｐゴシック" charset="0"/>
                <a:cs typeface="ＭＳ Ｐゴシック" charset="0"/>
              </a:rPr>
              <a:t>contact avec le médecin-conseil!!</a:t>
            </a:r>
            <a:r>
              <a:rPr lang="fr-CH" dirty="0" smtClean="0">
                <a:latin typeface="Calibri" charset="0"/>
                <a:ea typeface="ＭＳ Ｐゴシック" charset="0"/>
                <a:cs typeface="ＭＳ Ｐゴシック" charset="0"/>
              </a:rPr>
              <a:t>! </a:t>
            </a:r>
            <a:endParaRPr lang="fr-CH" b="1" dirty="0">
              <a:latin typeface="Calibri" charset="0"/>
              <a:ea typeface="ＭＳ Ｐゴシック" charset="0"/>
              <a:cs typeface="ＭＳ Ｐゴシック" charset="0"/>
            </a:endParaRPr>
          </a:p>
        </p:txBody>
      </p:sp>
      <p:sp>
        <p:nvSpPr>
          <p:cNvPr id="77827"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77828"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D6C1E2C4-C000-2E47-A1BC-C4A0EFCA8CA5}" type="slidenum">
              <a:rPr lang="de-CH" sz="1000"/>
              <a:pPr eaLnBrk="1" hangingPunct="1"/>
              <a:t>28</a:t>
            </a:fld>
            <a:endParaRPr lang="de-CH" sz="1000"/>
          </a:p>
        </p:txBody>
      </p:sp>
      <p:sp>
        <p:nvSpPr>
          <p:cNvPr id="77829"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49" name="Fußzeilenplatzhalter 2"/>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78850" name="Foliennummernplatzhalter 3"/>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2AD266F4-8DCE-E444-B7F7-514A73C901F6}" type="slidenum">
              <a:rPr lang="de-CH" sz="1000"/>
              <a:pPr algn="r" eaLnBrk="1" hangingPunct="1"/>
              <a:t>29</a:t>
            </a:fld>
            <a:endParaRPr lang="de-CH" sz="1000"/>
          </a:p>
        </p:txBody>
      </p:sp>
      <p:sp>
        <p:nvSpPr>
          <p:cNvPr id="78851" name="Rectangle 2"/>
          <p:cNvSpPr>
            <a:spLocks noGrp="1" noChangeArrowheads="1"/>
          </p:cNvSpPr>
          <p:nvPr>
            <p:ph type="title"/>
          </p:nvPr>
        </p:nvSpPr>
        <p:spPr>
          <a:xfrm>
            <a:off x="468313" y="188913"/>
            <a:ext cx="8229600" cy="649287"/>
          </a:xfrm>
        </p:spPr>
        <p:txBody>
          <a:bodyPr/>
          <a:lstStyle/>
          <a:p>
            <a:pPr eaLnBrk="1" hangingPunct="1"/>
            <a:r>
              <a:rPr lang="fr-CH" b="1">
                <a:latin typeface="Calibri" charset="0"/>
                <a:ea typeface="ＭＳ Ｐゴシック" charset="0"/>
                <a:cs typeface="ＭＳ Ｐゴシック" charset="0"/>
              </a:rPr>
              <a:t>Problème: intervention sur le cadre du traitement</a:t>
            </a:r>
          </a:p>
        </p:txBody>
      </p:sp>
      <p:sp>
        <p:nvSpPr>
          <p:cNvPr id="78852" name="Rectangle 5"/>
          <p:cNvSpPr>
            <a:spLocks noGrp="1" noChangeArrowheads="1"/>
          </p:cNvSpPr>
          <p:nvPr>
            <p:ph type="body" idx="4294967295"/>
          </p:nvPr>
        </p:nvSpPr>
        <p:spPr>
          <a:xfrm>
            <a:off x="179388" y="692150"/>
            <a:ext cx="8785225" cy="5616575"/>
          </a:xfrm>
        </p:spPr>
        <p:txBody>
          <a:bodyPr/>
          <a:lstStyle/>
          <a:p>
            <a:pPr marL="1076325" indent="-1076325" eaLnBrk="1" hangingPunct="1">
              <a:buFontTx/>
              <a:buNone/>
            </a:pPr>
            <a:endParaRPr lang="fr-CH" sz="2000">
              <a:latin typeface="Calibri" charset="0"/>
              <a:ea typeface="ＭＳ Ｐゴシック" charset="0"/>
              <a:cs typeface="ＭＳ Ｐゴシック" charset="0"/>
            </a:endParaRPr>
          </a:p>
          <a:p>
            <a:pPr marL="1076325" indent="-1076325" algn="ctr" eaLnBrk="1" hangingPunct="1">
              <a:buFontTx/>
              <a:buNone/>
            </a:pPr>
            <a:r>
              <a:rPr lang="fr-CH" sz="2000">
                <a:latin typeface="Calibri" charset="0"/>
                <a:ea typeface="ＭＳ Ｐゴシック" charset="0"/>
                <a:cs typeface="ＭＳ Ｐゴシック" charset="0"/>
              </a:rPr>
              <a:t>La </a:t>
            </a:r>
            <a:r>
              <a:rPr lang="fr-CH" sz="2000" b="1">
                <a:latin typeface="Calibri" charset="0"/>
                <a:ea typeface="ＭＳ Ｐゴシック" charset="0"/>
                <a:cs typeface="ＭＳ Ｐゴシック" charset="0"/>
              </a:rPr>
              <a:t>prise de position de l’OFSP</a:t>
            </a:r>
            <a:r>
              <a:rPr lang="fr-CH" sz="2000">
                <a:latin typeface="Calibri" charset="0"/>
                <a:ea typeface="ＭＳ Ｐゴシック" charset="0"/>
                <a:cs typeface="ＭＳ Ｐゴシック" charset="0"/>
              </a:rPr>
              <a:t> </a:t>
            </a:r>
            <a:r>
              <a:rPr lang="fr-CH" sz="1600">
                <a:latin typeface="Calibri" charset="0"/>
                <a:ea typeface="ＭＳ Ｐゴシック" charset="0"/>
                <a:cs typeface="ＭＳ Ｐゴシック" charset="0"/>
              </a:rPr>
              <a:t>(avril 2010)</a:t>
            </a:r>
            <a:r>
              <a:rPr lang="fr-CH" sz="2000">
                <a:latin typeface="Calibri" charset="0"/>
                <a:ea typeface="ＭＳ Ｐゴシック" charset="0"/>
                <a:cs typeface="ＭＳ Ｐゴシック" charset="0"/>
              </a:rPr>
              <a:t> est claire et ne prête pas à équivoque!           </a:t>
            </a:r>
          </a:p>
          <a:p>
            <a:pPr marL="1076325" indent="-1076325" eaLnBrk="1" hangingPunct="1">
              <a:buFontTx/>
              <a:buNone/>
            </a:pPr>
            <a:r>
              <a:rPr lang="fr-CH" sz="2000">
                <a:latin typeface="Calibri" charset="0"/>
                <a:ea typeface="ＭＳ Ｐゴシック" charset="0"/>
                <a:cs typeface="ＭＳ Ｐゴシック" charset="0"/>
              </a:rPr>
              <a:t>     Conformément à l’art. 3b, al. 1, let. c de l’OPAS,</a:t>
            </a:r>
          </a:p>
          <a:p>
            <a:pPr marL="1076325" indent="-1076325" algn="ctr" eaLnBrk="1" hangingPunct="1">
              <a:buFontTx/>
              <a:buNone/>
            </a:pPr>
            <a:endParaRPr lang="fr-CH" sz="2000">
              <a:latin typeface="Calibri" charset="0"/>
              <a:ea typeface="ＭＳ Ｐゴシック" charset="0"/>
              <a:cs typeface="ＭＳ Ｐゴシック" charset="0"/>
            </a:endParaRPr>
          </a:p>
          <a:p>
            <a:pPr marL="1076325" indent="-1076325" eaLnBrk="1" hangingPunct="1">
              <a:buFontTx/>
              <a:buNone/>
            </a:pPr>
            <a:r>
              <a:rPr lang="fr-CH">
                <a:latin typeface="Calibri" charset="0"/>
                <a:ea typeface="ＭＳ Ｐゴシック" charset="0"/>
                <a:cs typeface="ＭＳ Ｐゴシック" charset="0"/>
              </a:rPr>
              <a:t>• le médecin-conseil examine la proposition du médecin traitant;</a:t>
            </a:r>
          </a:p>
          <a:p>
            <a:pPr marL="1076325" indent="-1076325" eaLnBrk="1" hangingPunct="1">
              <a:buFontTx/>
              <a:buNone/>
            </a:pPr>
            <a:r>
              <a:rPr lang="fr-CH">
                <a:latin typeface="Calibri" charset="0"/>
                <a:ea typeface="ＭＳ Ｐゴシック" charset="0"/>
                <a:cs typeface="ＭＳ Ｐゴシック" charset="0"/>
              </a:rPr>
              <a:t>• l’examen comporte également une évaluation de la proposition</a:t>
            </a:r>
          </a:p>
          <a:p>
            <a:pPr marL="1076325" indent="-1076325" eaLnBrk="1" hangingPunct="1">
              <a:buFontTx/>
              <a:buNone/>
            </a:pPr>
            <a:r>
              <a:rPr lang="fr-CH">
                <a:latin typeface="Calibri" charset="0"/>
                <a:ea typeface="ＭＳ Ｐゴシック" charset="0"/>
                <a:cs typeface="ＭＳ Ｐゴシック" charset="0"/>
              </a:rPr>
              <a:t>   concernant cadre du traitement;</a:t>
            </a:r>
          </a:p>
          <a:p>
            <a:pPr marL="1076325" indent="-1076325" eaLnBrk="1" hangingPunct="1">
              <a:buFontTx/>
              <a:buNone/>
            </a:pPr>
            <a:r>
              <a:rPr lang="fr-CH">
                <a:latin typeface="Calibri" charset="0"/>
                <a:ea typeface="ＭＳ Ｐゴシック" charset="0"/>
                <a:cs typeface="ＭＳ Ｐゴシック" charset="0"/>
              </a:rPr>
              <a:t>• la demande du MC ne porte que sur la question de savoir si et pour</a:t>
            </a:r>
          </a:p>
          <a:p>
            <a:pPr marL="1076325" indent="-1076325" eaLnBrk="1" hangingPunct="1">
              <a:buFontTx/>
              <a:buNone/>
            </a:pPr>
            <a:r>
              <a:rPr lang="fr-CH">
                <a:latin typeface="Calibri" charset="0"/>
                <a:ea typeface="ＭＳ Ｐゴシック" charset="0"/>
                <a:cs typeface="ＭＳ Ｐゴシック" charset="0"/>
              </a:rPr>
              <a:t>   quelle durée la psychothérapie peut continuer à être prise en</a:t>
            </a:r>
          </a:p>
          <a:p>
            <a:pPr marL="1076325" indent="-1076325" eaLnBrk="1" hangingPunct="1">
              <a:buFontTx/>
              <a:buNone/>
            </a:pPr>
            <a:r>
              <a:rPr lang="fr-CH">
                <a:latin typeface="Calibri" charset="0"/>
                <a:ea typeface="ＭＳ Ｐゴシック" charset="0"/>
                <a:cs typeface="ＭＳ Ｐゴシック" charset="0"/>
              </a:rPr>
              <a:t>   charge par l’assurance-maladie selon le cadre proposé;</a:t>
            </a:r>
          </a:p>
          <a:p>
            <a:pPr marL="1076325" indent="-1076325" eaLnBrk="1" hangingPunct="1">
              <a:buFontTx/>
              <a:buNone/>
            </a:pPr>
            <a:r>
              <a:rPr lang="fr-CH">
                <a:latin typeface="Calibri" charset="0"/>
                <a:ea typeface="ＭＳ Ｐゴシック" charset="0"/>
                <a:cs typeface="ＭＳ Ｐゴシック" charset="0"/>
              </a:rPr>
              <a:t>• Le terme «sa durée» ne porte pas sur le nombre, la durée ou la </a:t>
            </a:r>
          </a:p>
          <a:p>
            <a:pPr marL="1076325" indent="-1076325" eaLnBrk="1" hangingPunct="1">
              <a:buFontTx/>
              <a:buNone/>
            </a:pPr>
            <a:r>
              <a:rPr lang="fr-CH">
                <a:latin typeface="Calibri" charset="0"/>
                <a:ea typeface="ＭＳ Ｐゴシック" charset="0"/>
                <a:cs typeface="ＭＳ Ｐゴシック" charset="0"/>
              </a:rPr>
              <a:t>   fréquence des séances mais indique la date jusqu’à laquelle la </a:t>
            </a:r>
          </a:p>
          <a:p>
            <a:pPr marL="1076325" indent="-1076325" eaLnBrk="1" hangingPunct="1">
              <a:buFontTx/>
              <a:buNone/>
            </a:pPr>
            <a:r>
              <a:rPr lang="fr-CH">
                <a:latin typeface="Calibri" charset="0"/>
                <a:ea typeface="ＭＳ Ｐゴシック" charset="0"/>
                <a:cs typeface="ＭＳ Ｐゴシック" charset="0"/>
              </a:rPr>
              <a:t>   psychothérapie [est poursuivie] à la charge de l’assurance.</a:t>
            </a:r>
          </a:p>
          <a:p>
            <a:pPr marL="1076325" indent="-1076325" eaLnBrk="1" hangingPunct="1">
              <a:buFontTx/>
              <a:buNone/>
            </a:pPr>
            <a:endParaRPr lang="fr-CH" sz="2000">
              <a:latin typeface="Calibri" charset="0"/>
              <a:ea typeface="ＭＳ Ｐゴシック" charset="0"/>
              <a:cs typeface="ＭＳ Ｐゴシック" charset="0"/>
            </a:endParaRPr>
          </a:p>
          <a:p>
            <a:pPr marL="1076325" indent="-1076325" eaLnBrk="1" hangingPunct="1">
              <a:buFontTx/>
              <a:buNone/>
            </a:pPr>
            <a:r>
              <a:rPr lang="fr-CH" sz="2000">
                <a:latin typeface="Calibri" charset="0"/>
                <a:ea typeface="ＭＳ Ｐゴシック" charset="0"/>
                <a:cs typeface="ＭＳ Ｐゴシック" charset="0"/>
              </a:rPr>
              <a:t>            </a:t>
            </a:r>
            <a:endParaRPr lang="fr-CH" sz="2000" b="1">
              <a:latin typeface="Calibri" charset="0"/>
              <a:ea typeface="ＭＳ Ｐゴシック" charset="0"/>
              <a:cs typeface="ＭＳ Ｐゴシック" charset="0"/>
            </a:endParaRPr>
          </a:p>
        </p:txBody>
      </p:sp>
      <p:sp>
        <p:nvSpPr>
          <p:cNvPr id="78853" name="Rectangle 10"/>
          <p:cNvSpPr>
            <a:spLocks noChangeArrowheads="1"/>
          </p:cNvSpPr>
          <p:nvPr/>
        </p:nvSpPr>
        <p:spPr bwMode="auto">
          <a:xfrm>
            <a:off x="4441825" y="3292475"/>
            <a:ext cx="26035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de-CH">
                <a:solidFill>
                  <a:srgbClr val="0000CC"/>
                </a:solidFill>
              </a:rPr>
              <a:t>•</a:t>
            </a:r>
          </a:p>
        </p:txBody>
      </p:sp>
      <p:sp>
        <p:nvSpPr>
          <p:cNvPr id="78854"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E5911E66-5EF2-0A46-907A-B606D054DA64}" type="slidenum">
              <a:rPr lang="de-CH" sz="1000"/>
              <a:pPr eaLnBrk="1" hangingPunct="1"/>
              <a:t>29</a:t>
            </a:fld>
            <a:endParaRPr lang="de-CH" sz="1000"/>
          </a:p>
        </p:txBody>
      </p:sp>
      <p:sp>
        <p:nvSpPr>
          <p:cNvPr id="78855"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el 1"/>
          <p:cNvSpPr>
            <a:spLocks noGrp="1"/>
          </p:cNvSpPr>
          <p:nvPr>
            <p:ph type="title"/>
          </p:nvPr>
        </p:nvSpPr>
        <p:spPr>
          <a:xfrm>
            <a:off x="468313" y="188913"/>
            <a:ext cx="8229600" cy="1079500"/>
          </a:xfrm>
        </p:spPr>
        <p:txBody>
          <a:bodyPr/>
          <a:lstStyle/>
          <a:p>
            <a:r>
              <a:rPr lang="fr-CH" b="1">
                <a:latin typeface="Calibri" charset="0"/>
                <a:ea typeface="ＭＳ Ｐゴシック" charset="0"/>
                <a:cs typeface="ＭＳ Ｐゴシック" charset="0"/>
              </a:rPr>
              <a:t>OPAS, Ordonnance sur les prestations de l’assurance des soins, art. 2 &amp; 3</a:t>
            </a:r>
            <a:br>
              <a:rPr lang="fr-CH" b="1">
                <a:latin typeface="Calibri" charset="0"/>
                <a:ea typeface="ＭＳ Ｐゴシック" charset="0"/>
                <a:cs typeface="ＭＳ Ｐゴシック" charset="0"/>
              </a:rPr>
            </a:br>
            <a:r>
              <a:rPr lang="fr-CH" b="1">
                <a:latin typeface="Calibri" charset="0"/>
                <a:ea typeface="ＭＳ Ｐゴシック" charset="0"/>
                <a:cs typeface="ＭＳ Ｐゴシック" charset="0"/>
              </a:rPr>
              <a:t>Modifications du 5 juin 2009 </a:t>
            </a:r>
            <a:endParaRPr lang="de-DE">
              <a:latin typeface="Calibri" charset="0"/>
              <a:ea typeface="ＭＳ Ｐゴシック" charset="0"/>
              <a:cs typeface="ＭＳ Ｐゴシック" charset="0"/>
            </a:endParaRPr>
          </a:p>
        </p:txBody>
      </p:sp>
      <p:sp>
        <p:nvSpPr>
          <p:cNvPr id="41986" name="Inhaltsplatzhalter 2"/>
          <p:cNvSpPr>
            <a:spLocks noGrp="1"/>
          </p:cNvSpPr>
          <p:nvPr>
            <p:ph idx="1"/>
          </p:nvPr>
        </p:nvSpPr>
        <p:spPr>
          <a:xfrm>
            <a:off x="0" y="1773238"/>
            <a:ext cx="9144000" cy="4679950"/>
          </a:xfrm>
        </p:spPr>
        <p:txBody>
          <a:bodyPr/>
          <a:lstStyle/>
          <a:p>
            <a:pPr marL="0" indent="0" algn="ctr">
              <a:buFontTx/>
              <a:buNone/>
            </a:pPr>
            <a:endParaRPr lang="de-DE" dirty="0">
              <a:solidFill>
                <a:srgbClr val="0000CD"/>
              </a:solidFill>
              <a:latin typeface="Calibri" charset="0"/>
              <a:ea typeface="ＭＳ Ｐゴシック" charset="0"/>
              <a:cs typeface="ＭＳ Ｐゴシック" charset="0"/>
            </a:endParaRPr>
          </a:p>
          <a:p>
            <a:pPr marL="0" indent="0" algn="ctr">
              <a:buFontTx/>
              <a:buNone/>
            </a:pPr>
            <a:r>
              <a:rPr lang="de-DE" dirty="0" err="1">
                <a:solidFill>
                  <a:srgbClr val="0000CD"/>
                </a:solidFill>
                <a:latin typeface="Calibri" charset="0"/>
                <a:ea typeface="ＭＳ Ｐゴシック" charset="0"/>
                <a:cs typeface="ＭＳ Ｐゴシック" charset="0"/>
              </a:rPr>
              <a:t>L‘Opas</a:t>
            </a:r>
            <a:r>
              <a:rPr lang="de-DE" dirty="0">
                <a:solidFill>
                  <a:srgbClr val="0000CD"/>
                </a:solidFill>
                <a:latin typeface="Calibri" charset="0"/>
                <a:ea typeface="ＭＳ Ｐゴシック" charset="0"/>
                <a:cs typeface="ＭＳ Ｐゴシック" charset="0"/>
              </a:rPr>
              <a:t> ne </a:t>
            </a:r>
            <a:r>
              <a:rPr lang="de-DE" dirty="0" err="1">
                <a:solidFill>
                  <a:srgbClr val="0000CD"/>
                </a:solidFill>
                <a:latin typeface="Calibri" charset="0"/>
                <a:ea typeface="ＭＳ Ｐゴシック" charset="0"/>
                <a:cs typeface="ＭＳ Ｐゴシック" charset="0"/>
              </a:rPr>
              <a:t>règle</a:t>
            </a:r>
            <a:r>
              <a:rPr lang="de-DE" dirty="0">
                <a:solidFill>
                  <a:srgbClr val="0000CD"/>
                </a:solidFill>
                <a:latin typeface="Calibri" charset="0"/>
                <a:ea typeface="ＭＳ Ｐゴシック" charset="0"/>
                <a:cs typeface="ＭＳ Ｐゴシック" charset="0"/>
              </a:rPr>
              <a:t> </a:t>
            </a:r>
            <a:r>
              <a:rPr lang="de-DE" dirty="0" err="1">
                <a:solidFill>
                  <a:srgbClr val="0000CD"/>
                </a:solidFill>
                <a:latin typeface="Calibri" charset="0"/>
                <a:ea typeface="ＭＳ Ｐゴシック" charset="0"/>
                <a:cs typeface="ＭＳ Ｐゴシック" charset="0"/>
              </a:rPr>
              <a:t>que</a:t>
            </a:r>
            <a:r>
              <a:rPr lang="de-DE" dirty="0">
                <a:solidFill>
                  <a:srgbClr val="0000CD"/>
                </a:solidFill>
                <a:latin typeface="Calibri" charset="0"/>
                <a:ea typeface="ＭＳ Ｐゴシック" charset="0"/>
                <a:cs typeface="ＭＳ Ｐゴシック" charset="0"/>
              </a:rPr>
              <a:t> la Pass, la </a:t>
            </a:r>
            <a:r>
              <a:rPr lang="de-DE" dirty="0" err="1">
                <a:solidFill>
                  <a:srgbClr val="0000CD"/>
                </a:solidFill>
                <a:latin typeface="Calibri" charset="0"/>
                <a:ea typeface="ＭＳ Ｐゴシック" charset="0"/>
                <a:cs typeface="ＭＳ Ｐゴシック" charset="0"/>
              </a:rPr>
              <a:t>psychothérapie</a:t>
            </a:r>
            <a:r>
              <a:rPr lang="de-DE" dirty="0">
                <a:solidFill>
                  <a:srgbClr val="0000CD"/>
                </a:solidFill>
                <a:latin typeface="Calibri" charset="0"/>
                <a:ea typeface="ＭＳ Ｐゴシック" charset="0"/>
                <a:cs typeface="ＭＳ Ｐゴシック" charset="0"/>
              </a:rPr>
              <a:t> au sens </a:t>
            </a:r>
            <a:r>
              <a:rPr lang="de-DE" dirty="0" err="1">
                <a:solidFill>
                  <a:srgbClr val="0000CD"/>
                </a:solidFill>
                <a:latin typeface="Calibri" charset="0"/>
                <a:ea typeface="ＭＳ Ｐゴシック" charset="0"/>
                <a:cs typeface="ＭＳ Ｐゴシック" charset="0"/>
              </a:rPr>
              <a:t>strict</a:t>
            </a:r>
            <a:r>
              <a:rPr lang="de-DE" dirty="0">
                <a:solidFill>
                  <a:srgbClr val="0000CD"/>
                </a:solidFill>
                <a:latin typeface="Calibri" charset="0"/>
                <a:ea typeface="ＭＳ Ｐゴシック" charset="0"/>
                <a:cs typeface="ＭＳ Ｐゴシック" charset="0"/>
              </a:rPr>
              <a:t>!</a:t>
            </a:r>
          </a:p>
          <a:p>
            <a:pPr marL="0" indent="0">
              <a:buFontTx/>
              <a:buNone/>
            </a:pPr>
            <a:endParaRPr lang="de-DE" dirty="0">
              <a:solidFill>
                <a:srgbClr val="0000CD"/>
              </a:solidFill>
              <a:latin typeface="Calibri" charset="0"/>
              <a:ea typeface="ＭＳ Ｐゴシック" charset="0"/>
              <a:cs typeface="ＭＳ Ｐゴシック" charset="0"/>
            </a:endParaRPr>
          </a:p>
          <a:p>
            <a:pPr marL="0" indent="0">
              <a:buFontTx/>
              <a:buNone/>
            </a:pPr>
            <a:endParaRPr lang="de-DE" dirty="0">
              <a:solidFill>
                <a:srgbClr val="0000CD"/>
              </a:solidFill>
              <a:latin typeface="Calibri" charset="0"/>
              <a:ea typeface="ＭＳ Ｐゴシック" charset="0"/>
              <a:cs typeface="ＭＳ Ｐゴシック" charset="0"/>
            </a:endParaRPr>
          </a:p>
          <a:p>
            <a:pPr marL="0" indent="0" algn="ctr">
              <a:buFontTx/>
              <a:buNone/>
            </a:pPr>
            <a:r>
              <a:rPr lang="de-DE" dirty="0">
                <a:solidFill>
                  <a:srgbClr val="0000CD"/>
                </a:solidFill>
                <a:latin typeface="Calibri" charset="0"/>
                <a:ea typeface="ＭＳ Ｐゴシック" charset="0"/>
                <a:cs typeface="ＭＳ Ｐゴシック" charset="0"/>
              </a:rPr>
              <a:t>Les </a:t>
            </a:r>
            <a:r>
              <a:rPr lang="de-DE" dirty="0" err="1">
                <a:solidFill>
                  <a:srgbClr val="0000CD"/>
                </a:solidFill>
                <a:latin typeface="Calibri" charset="0"/>
                <a:ea typeface="ＭＳ Ｐゴシック" charset="0"/>
                <a:cs typeface="ＭＳ Ｐゴシック" charset="0"/>
              </a:rPr>
              <a:t>traitements</a:t>
            </a:r>
            <a:r>
              <a:rPr lang="de-DE" dirty="0">
                <a:solidFill>
                  <a:srgbClr val="0000CD"/>
                </a:solidFill>
                <a:latin typeface="Calibri" charset="0"/>
                <a:ea typeface="ＭＳ Ｐゴシック" charset="0"/>
                <a:cs typeface="ＭＳ Ｐゴシック" charset="0"/>
              </a:rPr>
              <a:t> </a:t>
            </a:r>
            <a:r>
              <a:rPr lang="de-DE" dirty="0" err="1">
                <a:solidFill>
                  <a:srgbClr val="0000CD"/>
                </a:solidFill>
                <a:latin typeface="Calibri" charset="0"/>
                <a:ea typeface="ＭＳ Ｐゴシック" charset="0"/>
                <a:cs typeface="ＭＳ Ｐゴシック" charset="0"/>
              </a:rPr>
              <a:t>psychiatriques</a:t>
            </a:r>
            <a:r>
              <a:rPr lang="de-DE" dirty="0">
                <a:solidFill>
                  <a:srgbClr val="0000CD"/>
                </a:solidFill>
                <a:latin typeface="Calibri" charset="0"/>
                <a:ea typeface="ＭＳ Ｐゴシック" charset="0"/>
                <a:cs typeface="ＭＳ Ｐゴシック" charset="0"/>
              </a:rPr>
              <a:t> et les </a:t>
            </a:r>
            <a:r>
              <a:rPr lang="fr-CH" dirty="0">
                <a:latin typeface="Calibri" charset="0"/>
                <a:ea typeface="ＭＳ Ｐゴシック" charset="0"/>
                <a:cs typeface="ＭＳ Ｐゴシック" charset="0"/>
              </a:rPr>
              <a:t> traitements psychiatriques psychothérapeutiques intégrés TPPI ne sont pas concernés par l’OPAS Art. 2 &amp;3!!</a:t>
            </a:r>
          </a:p>
        </p:txBody>
      </p:sp>
      <p:sp>
        <p:nvSpPr>
          <p:cNvPr id="41987" name="Fußzeilenplatzhalter 8"/>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41988"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70D0A9CC-AFDC-EA4B-81FA-A5477D20F33D}" type="slidenum">
              <a:rPr lang="de-CH" sz="1000"/>
              <a:pPr eaLnBrk="1" hangingPunct="1"/>
              <a:t>3</a:t>
            </a:fld>
            <a:endParaRPr lang="de-CH" sz="1000"/>
          </a:p>
        </p:txBody>
      </p:sp>
      <p:sp>
        <p:nvSpPr>
          <p:cNvPr id="41989"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1409A3D6-73EC-A747-81D4-D2AE71F28EE6}" type="slidenum">
              <a:rPr lang="de-CH" sz="1000"/>
              <a:pPr algn="r" eaLnBrk="1" hangingPunct="1"/>
              <a:t>30</a:t>
            </a:fld>
            <a:endParaRPr lang="de-CH" sz="1000"/>
          </a:p>
        </p:txBody>
      </p:sp>
      <p:sp>
        <p:nvSpPr>
          <p:cNvPr id="80898" name="Rectangle 2"/>
          <p:cNvSpPr>
            <a:spLocks noGrp="1" noChangeArrowheads="1"/>
          </p:cNvSpPr>
          <p:nvPr>
            <p:ph type="title"/>
          </p:nvPr>
        </p:nvSpPr>
        <p:spPr>
          <a:xfrm>
            <a:off x="107950" y="457200"/>
            <a:ext cx="8856663" cy="609600"/>
          </a:xfrm>
        </p:spPr>
        <p:txBody>
          <a:bodyPr/>
          <a:lstStyle/>
          <a:p>
            <a:pPr eaLnBrk="1" hangingPunct="1"/>
            <a:r>
              <a:rPr lang="fr-CH" b="1">
                <a:latin typeface="Calibri" charset="0"/>
                <a:ea typeface="ＭＳ Ｐゴシック" charset="0"/>
                <a:cs typeface="ＭＳ Ｐゴシック" charset="0"/>
              </a:rPr>
              <a:t>Recommandations en cas de refus de garantie de prise en charge</a:t>
            </a:r>
          </a:p>
        </p:txBody>
      </p:sp>
      <p:sp>
        <p:nvSpPr>
          <p:cNvPr id="81923" name="Rectangle 3"/>
          <p:cNvSpPr>
            <a:spLocks noGrp="1" noChangeArrowheads="1"/>
          </p:cNvSpPr>
          <p:nvPr>
            <p:ph type="body" idx="1"/>
          </p:nvPr>
        </p:nvSpPr>
        <p:spPr>
          <a:xfrm>
            <a:off x="250825" y="1125538"/>
            <a:ext cx="8642350" cy="4927600"/>
          </a:xfrm>
        </p:spPr>
        <p:txBody>
          <a:bodyPr/>
          <a:lstStyle/>
          <a:p>
            <a:pPr algn="ctr" eaLnBrk="1" hangingPunct="1">
              <a:lnSpc>
                <a:spcPct val="90000"/>
              </a:lnSpc>
              <a:buFontTx/>
              <a:buNone/>
              <a:defRPr/>
            </a:pPr>
            <a:r>
              <a:rPr lang="fr-CH" dirty="0" smtClean="0">
                <a:latin typeface="Calibri" charset="0"/>
                <a:ea typeface="ＭＳ Ｐゴシック" charset="0"/>
                <a:cs typeface="ＭＳ Ｐゴシック" charset="0"/>
              </a:rPr>
              <a:t>Prendre </a:t>
            </a:r>
            <a:r>
              <a:rPr lang="fr-CH" dirty="0">
                <a:latin typeface="Calibri" charset="0"/>
                <a:ea typeface="ＭＳ Ｐゴシック" charset="0"/>
                <a:cs typeface="ＭＳ Ｐゴシック" charset="0"/>
              </a:rPr>
              <a:t>contact avec le médecin-conseil par téléphone</a:t>
            </a:r>
          </a:p>
          <a:p>
            <a:pPr marL="0" indent="0">
              <a:buFontTx/>
              <a:buNone/>
              <a:tabLst>
                <a:tab pos="1619250" algn="l"/>
              </a:tabLst>
              <a:defRPr/>
            </a:pPr>
            <a:r>
              <a:rPr lang="fr-CH" dirty="0">
                <a:latin typeface="Calibri" charset="0"/>
                <a:ea typeface="ＭＳ Ｐゴシック" charset="0"/>
                <a:cs typeface="ＭＳ Ｐゴシック" charset="0"/>
              </a:rPr>
              <a:t>              </a:t>
            </a:r>
            <a:endParaRPr lang="fr-CH" dirty="0" smtClean="0">
              <a:latin typeface="Calibri" charset="0"/>
              <a:ea typeface="ＭＳ Ｐゴシック" charset="0"/>
              <a:cs typeface="ＭＳ Ｐゴシック" charset="0"/>
            </a:endParaRPr>
          </a:p>
          <a:p>
            <a:pPr>
              <a:tabLst>
                <a:tab pos="1619250" algn="l"/>
              </a:tabLst>
              <a:defRPr/>
            </a:pPr>
            <a:r>
              <a:rPr lang="fr-CH" dirty="0" smtClean="0">
                <a:latin typeface="Calibri" charset="0"/>
                <a:ea typeface="ＭＳ Ｐゴシック" charset="0"/>
                <a:cs typeface="ＭＳ Ｐゴシック" charset="0"/>
              </a:rPr>
              <a:t>Eventuellement s’annoncer auprès de sa collaboratrice</a:t>
            </a:r>
          </a:p>
          <a:p>
            <a:pPr>
              <a:tabLst>
                <a:tab pos="1619250" algn="l"/>
              </a:tabLst>
              <a:defRPr/>
            </a:pPr>
            <a:r>
              <a:rPr lang="fr-CH" dirty="0" smtClean="0">
                <a:latin typeface="Calibri" charset="0"/>
                <a:ea typeface="ＭＳ Ｐゴシック" charset="0"/>
                <a:cs typeface="ＭＳ Ｐゴシック" charset="0"/>
              </a:rPr>
              <a:t>Bien se préparer</a:t>
            </a:r>
          </a:p>
          <a:p>
            <a:pPr>
              <a:tabLst>
                <a:tab pos="1619250" algn="l"/>
              </a:tabLst>
              <a:defRPr/>
            </a:pPr>
            <a:r>
              <a:rPr lang="fr-CH" b="1" dirty="0" smtClean="0">
                <a:latin typeface="Calibri" charset="0"/>
                <a:ea typeface="ＭＳ Ｐゴシック" charset="0"/>
                <a:cs typeface="ＭＳ Ｐゴシック" charset="0"/>
              </a:rPr>
              <a:t>Garder son calme et être poli → réussite</a:t>
            </a:r>
          </a:p>
          <a:p>
            <a:pPr>
              <a:tabLst>
                <a:tab pos="1619250" algn="l"/>
              </a:tabLst>
              <a:defRPr/>
            </a:pPr>
            <a:r>
              <a:rPr lang="fr-CH" dirty="0" smtClean="0">
                <a:latin typeface="Calibri" charset="0"/>
                <a:ea typeface="ＭＳ Ｐゴシック" charset="0"/>
                <a:cs typeface="ＭＳ Ｐゴシック" charset="0"/>
              </a:rPr>
              <a:t>S’enquérir de la justification de l’avis défavorable</a:t>
            </a:r>
          </a:p>
          <a:p>
            <a:pPr>
              <a:tabLst>
                <a:tab pos="1619250" algn="l"/>
              </a:tabLst>
              <a:defRPr/>
            </a:pPr>
            <a:r>
              <a:rPr lang="fr-CH" dirty="0" smtClean="0">
                <a:latin typeface="Calibri" charset="0"/>
                <a:ea typeface="ＭＳ Ｐゴシック" charset="0"/>
                <a:cs typeface="ＭＳ Ｐゴシック" charset="0"/>
              </a:rPr>
              <a:t>Apporter des informations complémentaires au rapport</a:t>
            </a:r>
          </a:p>
          <a:p>
            <a:pPr marL="0" indent="0">
              <a:buFontTx/>
              <a:buNone/>
              <a:tabLst>
                <a:tab pos="1619250" algn="l"/>
              </a:tabLst>
              <a:defRPr/>
            </a:pPr>
            <a:r>
              <a:rPr lang="fr-CH" dirty="0" smtClean="0">
                <a:latin typeface="Calibri" charset="0"/>
                <a:ea typeface="ＭＳ Ｐゴシック" charset="0"/>
                <a:cs typeface="ＭＳ Ｐゴシック" charset="0"/>
              </a:rPr>
              <a:t>                            </a:t>
            </a:r>
          </a:p>
          <a:p>
            <a:pPr algn="ctr" eaLnBrk="1" hangingPunct="1">
              <a:lnSpc>
                <a:spcPct val="90000"/>
              </a:lnSpc>
              <a:buFontTx/>
              <a:buNone/>
              <a:defRPr/>
            </a:pPr>
            <a:r>
              <a:rPr lang="fr-CH" dirty="0" smtClean="0">
                <a:latin typeface="Calibri" charset="0"/>
                <a:ea typeface="ＭＳ Ｐゴシック" charset="0"/>
                <a:cs typeface="ＭＳ Ｐゴシック" charset="0"/>
              </a:rPr>
              <a:t>Et </a:t>
            </a:r>
            <a:r>
              <a:rPr lang="fr-CH" dirty="0">
                <a:latin typeface="Calibri" charset="0"/>
                <a:ea typeface="ＭＳ Ｐゴシック" charset="0"/>
                <a:cs typeface="ＭＳ Ｐゴシック" charset="0"/>
              </a:rPr>
              <a:t>s</a:t>
            </a:r>
            <a:r>
              <a:rPr lang="fr-CH" dirty="0" smtClean="0">
                <a:latin typeface="Calibri" charset="0"/>
                <a:ea typeface="ＭＳ Ｐゴシック" charset="0"/>
                <a:cs typeface="ＭＳ Ｐゴシック" charset="0"/>
              </a:rPr>
              <a:t>i </a:t>
            </a:r>
            <a:r>
              <a:rPr lang="fr-CH" dirty="0">
                <a:latin typeface="Calibri" charset="0"/>
                <a:ea typeface="ＭＳ Ｐゴシック" charset="0"/>
                <a:cs typeface="ＭＳ Ｐゴシック" charset="0"/>
              </a:rPr>
              <a:t>vous parvenez à un accord: demander une confirmation écrite!</a:t>
            </a:r>
          </a:p>
          <a:p>
            <a:pPr eaLnBrk="1" hangingPunct="1">
              <a:lnSpc>
                <a:spcPct val="90000"/>
              </a:lnSpc>
              <a:buFontTx/>
              <a:buNone/>
              <a:defRPr/>
            </a:pPr>
            <a:endParaRPr lang="fr-CH" dirty="0">
              <a:latin typeface="Calibri" charset="0"/>
              <a:ea typeface="ＭＳ Ｐゴシック" charset="0"/>
              <a:cs typeface="ＭＳ Ｐゴシック" charset="0"/>
            </a:endParaRPr>
          </a:p>
          <a:p>
            <a:pPr eaLnBrk="1" hangingPunct="1">
              <a:lnSpc>
                <a:spcPct val="90000"/>
              </a:lnSpc>
              <a:buFontTx/>
              <a:buNone/>
              <a:defRPr/>
            </a:pPr>
            <a:r>
              <a:rPr lang="fr-CH" sz="1400" dirty="0">
                <a:latin typeface="Calibri" charset="0"/>
                <a:ea typeface="ＭＳ Ｐゴシック" charset="0"/>
                <a:cs typeface="ＭＳ Ｐゴシック" charset="0"/>
              </a:rPr>
              <a:t>      </a:t>
            </a:r>
          </a:p>
          <a:p>
            <a:pPr eaLnBrk="1" hangingPunct="1">
              <a:lnSpc>
                <a:spcPct val="90000"/>
              </a:lnSpc>
              <a:defRPr/>
            </a:pPr>
            <a:endParaRPr lang="fr-CH" sz="1400" dirty="0">
              <a:latin typeface="Calibri" charset="0"/>
              <a:ea typeface="ＭＳ Ｐゴシック" charset="0"/>
              <a:cs typeface="ＭＳ Ｐゴシック" charset="0"/>
            </a:endParaRPr>
          </a:p>
          <a:p>
            <a:pPr eaLnBrk="1" hangingPunct="1">
              <a:lnSpc>
                <a:spcPct val="90000"/>
              </a:lnSpc>
              <a:defRPr/>
            </a:pPr>
            <a:endParaRPr lang="fr-CH" sz="1400" dirty="0">
              <a:latin typeface="Calibri" charset="0"/>
              <a:ea typeface="ＭＳ Ｐゴシック" charset="0"/>
              <a:cs typeface="ＭＳ Ｐゴシック" charset="0"/>
            </a:endParaRPr>
          </a:p>
          <a:p>
            <a:pPr eaLnBrk="1" hangingPunct="1">
              <a:lnSpc>
                <a:spcPct val="90000"/>
              </a:lnSpc>
              <a:buFontTx/>
              <a:buNone/>
              <a:defRPr/>
            </a:pPr>
            <a:r>
              <a:rPr lang="fr-CH" sz="1400" dirty="0">
                <a:latin typeface="Calibri" charset="0"/>
                <a:ea typeface="ＭＳ Ｐゴシック" charset="0"/>
                <a:cs typeface="ＭＳ Ｐゴシック" charset="0"/>
              </a:rPr>
              <a:t>      </a:t>
            </a:r>
          </a:p>
          <a:p>
            <a:pPr eaLnBrk="1" hangingPunct="1">
              <a:lnSpc>
                <a:spcPct val="90000"/>
              </a:lnSpc>
              <a:buFontTx/>
              <a:buNone/>
              <a:defRPr/>
            </a:pPr>
            <a:endParaRPr lang="fr-CH" sz="1400" dirty="0">
              <a:latin typeface="Calibri" charset="0"/>
              <a:ea typeface="ＭＳ Ｐゴシック" charset="0"/>
              <a:cs typeface="ＭＳ Ｐゴシック" charset="0"/>
            </a:endParaRPr>
          </a:p>
          <a:p>
            <a:pPr eaLnBrk="1" hangingPunct="1">
              <a:lnSpc>
                <a:spcPct val="90000"/>
              </a:lnSpc>
              <a:buFontTx/>
              <a:buNone/>
              <a:defRPr/>
            </a:pPr>
            <a:endParaRPr lang="fr-CH" sz="1400" dirty="0">
              <a:latin typeface="Calibri" charset="0"/>
              <a:ea typeface="ＭＳ Ｐゴシック" charset="0"/>
              <a:cs typeface="ＭＳ Ｐゴシック" charset="0"/>
            </a:endParaRPr>
          </a:p>
          <a:p>
            <a:pPr eaLnBrk="1" hangingPunct="1">
              <a:lnSpc>
                <a:spcPct val="90000"/>
              </a:lnSpc>
              <a:defRPr/>
            </a:pPr>
            <a:endParaRPr lang="fr-CH" sz="1400" dirty="0">
              <a:latin typeface="Calibri" charset="0"/>
              <a:ea typeface="ＭＳ Ｐゴシック" charset="0"/>
              <a:cs typeface="ＭＳ Ｐゴシック" charset="0"/>
            </a:endParaRPr>
          </a:p>
          <a:p>
            <a:pPr eaLnBrk="1" hangingPunct="1">
              <a:lnSpc>
                <a:spcPct val="90000"/>
              </a:lnSpc>
              <a:buFontTx/>
              <a:buNone/>
              <a:defRPr/>
            </a:pPr>
            <a:endParaRPr lang="fr-CH" sz="1200" dirty="0">
              <a:latin typeface="Calibri" charset="0"/>
              <a:ea typeface="ＭＳ Ｐゴシック" charset="0"/>
              <a:cs typeface="ＭＳ Ｐゴシック" charset="0"/>
            </a:endParaRPr>
          </a:p>
          <a:p>
            <a:pPr eaLnBrk="1" hangingPunct="1">
              <a:lnSpc>
                <a:spcPct val="90000"/>
              </a:lnSpc>
              <a:buFontTx/>
              <a:buNone/>
              <a:defRPr/>
            </a:pPr>
            <a:endParaRPr lang="fr-CH" sz="1400" dirty="0">
              <a:latin typeface="Calibri" charset="0"/>
              <a:ea typeface="ＭＳ Ｐゴシック" charset="0"/>
              <a:cs typeface="ＭＳ Ｐゴシック" charset="0"/>
            </a:endParaRPr>
          </a:p>
          <a:p>
            <a:pPr eaLnBrk="1" hangingPunct="1">
              <a:lnSpc>
                <a:spcPct val="90000"/>
              </a:lnSpc>
              <a:defRPr/>
            </a:pPr>
            <a:endParaRPr lang="fr-CH" sz="1400" dirty="0">
              <a:latin typeface="Calibri" charset="0"/>
              <a:ea typeface="ＭＳ Ｐゴシック" charset="0"/>
              <a:cs typeface="ＭＳ Ｐゴシック" charset="0"/>
            </a:endParaRPr>
          </a:p>
          <a:p>
            <a:pPr eaLnBrk="1" hangingPunct="1">
              <a:lnSpc>
                <a:spcPct val="90000"/>
              </a:lnSpc>
              <a:buFontTx/>
              <a:buNone/>
              <a:defRPr/>
            </a:pPr>
            <a:r>
              <a:rPr lang="fr-CH" sz="1200" dirty="0">
                <a:latin typeface="Calibri" charset="0"/>
                <a:ea typeface="ＭＳ Ｐゴシック" charset="0"/>
                <a:cs typeface="ＭＳ Ｐゴシック" charset="0"/>
              </a:rPr>
              <a:t>       </a:t>
            </a:r>
          </a:p>
        </p:txBody>
      </p:sp>
      <p:sp>
        <p:nvSpPr>
          <p:cNvPr id="80900"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80901"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674F11AA-48A0-344F-97EA-A232BE786BC8}" type="slidenum">
              <a:rPr lang="de-CH" sz="1000"/>
              <a:pPr eaLnBrk="1" hangingPunct="1"/>
              <a:t>30</a:t>
            </a:fld>
            <a:endParaRPr lang="de-CH" sz="1000"/>
          </a:p>
        </p:txBody>
      </p:sp>
      <p:sp>
        <p:nvSpPr>
          <p:cNvPr id="80902"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a:xfrm>
            <a:off x="468313" y="188913"/>
            <a:ext cx="8229600" cy="503237"/>
          </a:xfrm>
        </p:spPr>
        <p:txBody>
          <a:bodyPr/>
          <a:lstStyle/>
          <a:p>
            <a:r>
              <a:rPr lang="fr-CH" b="1">
                <a:latin typeface="Calibri" charset="0"/>
                <a:ea typeface="ＭＳ Ｐゴシック" charset="0"/>
                <a:cs typeface="ＭＳ Ｐゴシック" charset="0"/>
              </a:rPr>
              <a:t>Remarques au médecin-conseil</a:t>
            </a:r>
          </a:p>
        </p:txBody>
      </p:sp>
      <p:sp>
        <p:nvSpPr>
          <p:cNvPr id="82946" name="Rectangle 3"/>
          <p:cNvSpPr>
            <a:spLocks noGrp="1" noChangeArrowheads="1"/>
          </p:cNvSpPr>
          <p:nvPr>
            <p:ph type="body" idx="1"/>
          </p:nvPr>
        </p:nvSpPr>
        <p:spPr>
          <a:xfrm>
            <a:off x="468313" y="981075"/>
            <a:ext cx="8229600" cy="5472113"/>
          </a:xfrm>
        </p:spPr>
        <p:txBody>
          <a:bodyPr/>
          <a:lstStyle/>
          <a:p>
            <a:pPr marL="0" indent="0">
              <a:buFontTx/>
              <a:buNone/>
            </a:pPr>
            <a:r>
              <a:rPr lang="fr-CH" sz="2000" dirty="0">
                <a:latin typeface="Calibri" charset="0"/>
                <a:ea typeface="ＭＳ Ｐゴシック" charset="0"/>
                <a:cs typeface="ＭＳ Ｐゴシック" charset="0"/>
              </a:rPr>
              <a:t>L’efficacité des psychothérapies de longue durée avec des séances à fréquence rapprochée est désormais attestée par de nombreuses études!</a:t>
            </a:r>
          </a:p>
          <a:p>
            <a:pPr marL="0" indent="0">
              <a:buFontTx/>
              <a:buNone/>
            </a:pPr>
            <a:endParaRPr lang="fr-CH" sz="2000" dirty="0">
              <a:latin typeface="Calibri" charset="0"/>
              <a:ea typeface="ＭＳ Ｐゴシック" charset="0"/>
              <a:cs typeface="ＭＳ Ｐゴシック" charset="0"/>
            </a:endParaRPr>
          </a:p>
          <a:p>
            <a:pPr marL="0" indent="0">
              <a:buFontTx/>
              <a:buNone/>
            </a:pPr>
            <a:r>
              <a:rPr lang="fr-CH" sz="2000" dirty="0">
                <a:latin typeface="Calibri" charset="0"/>
                <a:ea typeface="ＭＳ Ｐゴシック" charset="0"/>
                <a:cs typeface="ＭＳ Ｐゴシック" charset="0"/>
              </a:rPr>
              <a:t>Proposez-lui de lui faire parvenir ces études s’il est intéressé.</a:t>
            </a:r>
          </a:p>
          <a:p>
            <a:pPr marL="0" indent="0">
              <a:buFontTx/>
              <a:buNone/>
            </a:pPr>
            <a:endParaRPr lang="fr-CH" sz="2000" dirty="0">
              <a:latin typeface="Calibri" charset="0"/>
              <a:ea typeface="ＭＳ Ｐゴシック" charset="0"/>
              <a:cs typeface="ＭＳ Ｐゴシック" charset="0"/>
            </a:endParaRPr>
          </a:p>
          <a:p>
            <a:pPr marL="0" indent="0">
              <a:buFontTx/>
              <a:buNone/>
            </a:pPr>
            <a:endParaRPr lang="fr-CH" sz="2000" dirty="0">
              <a:latin typeface="Calibri" charset="0"/>
              <a:ea typeface="ＭＳ Ｐゴシック" charset="0"/>
              <a:cs typeface="ＭＳ Ｐゴシック" charset="0"/>
            </a:endParaRPr>
          </a:p>
          <a:p>
            <a:pPr marL="0" indent="0">
              <a:buFontTx/>
              <a:buNone/>
            </a:pPr>
            <a:r>
              <a:rPr lang="fr-CH" sz="2000" dirty="0">
                <a:latin typeface="Calibri" charset="0"/>
                <a:ea typeface="ＭＳ Ｐゴシック" charset="0"/>
                <a:cs typeface="ＭＳ Ｐゴシック" charset="0"/>
              </a:rPr>
              <a:t>Lecture très intéressante!</a:t>
            </a:r>
          </a:p>
          <a:p>
            <a:pPr marL="0" indent="0">
              <a:buFontTx/>
              <a:buNone/>
            </a:pPr>
            <a:r>
              <a:rPr lang="fr-CH" sz="2000" dirty="0">
                <a:latin typeface="Calibri" charset="0"/>
                <a:ea typeface="ＭＳ Ｐゴシック" charset="0"/>
                <a:cs typeface="ＭＳ Ｐゴシック" charset="0"/>
              </a:rPr>
              <a:t>Jonathan Shedler: </a:t>
            </a:r>
            <a:r>
              <a:rPr lang="fr-CH" sz="2000" b="1" dirty="0">
                <a:latin typeface="Calibri" charset="0"/>
                <a:ea typeface="ＭＳ Ｐゴシック" charset="0"/>
                <a:cs typeface="ＭＳ Ｐゴシック" charset="0"/>
              </a:rPr>
              <a:t>“The Efficacy of Psychodynamic Psychotherapy“</a:t>
            </a:r>
          </a:p>
          <a:p>
            <a:pPr marL="0" indent="0">
              <a:buFontTx/>
              <a:buNone/>
            </a:pPr>
            <a:endParaRPr lang="fr-CH" sz="2000" dirty="0">
              <a:latin typeface="Calibri" charset="0"/>
              <a:ea typeface="ＭＳ Ｐゴシック" charset="0"/>
              <a:cs typeface="ＭＳ Ｐゴシック" charset="0"/>
            </a:endParaRPr>
          </a:p>
          <a:p>
            <a:pPr marL="0" indent="0">
              <a:buFontTx/>
              <a:buNone/>
            </a:pPr>
            <a:r>
              <a:rPr lang="fr-CH" sz="2000" dirty="0">
                <a:latin typeface="Calibri" charset="0"/>
                <a:ea typeface="ＭＳ Ｐゴシック" charset="0"/>
                <a:cs typeface="ＭＳ Ｐゴシック" charset="0"/>
              </a:rPr>
              <a:t>February-March 2010</a:t>
            </a:r>
          </a:p>
          <a:p>
            <a:pPr marL="0" indent="0">
              <a:buFontTx/>
              <a:buNone/>
            </a:pPr>
            <a:r>
              <a:rPr lang="fr-CH" sz="2000" dirty="0">
                <a:latin typeface="Calibri" charset="0"/>
                <a:ea typeface="ＭＳ Ｐゴシック" charset="0"/>
                <a:cs typeface="ＭＳ Ｐゴシック" charset="0"/>
              </a:rPr>
              <a:t>American Psychologist</a:t>
            </a:r>
          </a:p>
          <a:p>
            <a:pPr marL="0" indent="0">
              <a:buFontTx/>
              <a:buNone/>
            </a:pPr>
            <a:r>
              <a:rPr lang="fr-CH" sz="1800" dirty="0">
                <a:latin typeface="Calibri" charset="0"/>
                <a:ea typeface="ＭＳ Ｐゴシック" charset="0"/>
                <a:cs typeface="ＭＳ Ｐゴシック" charset="0"/>
              </a:rPr>
              <a:t>© 2010 American Psychological Association 0003-066X/10/$12.00</a:t>
            </a:r>
          </a:p>
          <a:p>
            <a:pPr marL="0" indent="0">
              <a:buFontTx/>
              <a:buNone/>
            </a:pPr>
            <a:r>
              <a:rPr lang="fr-CH" sz="1800" dirty="0">
                <a:latin typeface="Calibri" charset="0"/>
                <a:ea typeface="ＭＳ Ｐゴシック" charset="0"/>
                <a:cs typeface="ＭＳ Ｐゴシック" charset="0"/>
              </a:rPr>
              <a:t>Vol. 65, No. 2, 98–109 DOI: 10.1037/a0018378 </a:t>
            </a:r>
          </a:p>
          <a:p>
            <a:pPr marL="0" indent="0">
              <a:buFontTx/>
              <a:buNone/>
            </a:pPr>
            <a:endParaRPr lang="fr-CH" sz="2000" dirty="0">
              <a:latin typeface="Calibri" charset="0"/>
              <a:ea typeface="ＭＳ Ｐゴシック" charset="0"/>
              <a:cs typeface="ＭＳ Ｐゴシック" charset="0"/>
            </a:endParaRPr>
          </a:p>
        </p:txBody>
      </p:sp>
      <p:sp>
        <p:nvSpPr>
          <p:cNvPr id="82947"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82948"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2FAAAB06-2AC4-3240-A3B5-370280D7B7D8}" type="slidenum">
              <a:rPr lang="de-CH" sz="1000"/>
              <a:pPr eaLnBrk="1" hangingPunct="1"/>
              <a:t>31</a:t>
            </a:fld>
            <a:endParaRPr lang="de-CH" sz="1000"/>
          </a:p>
        </p:txBody>
      </p:sp>
      <p:sp>
        <p:nvSpPr>
          <p:cNvPr id="82949"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84994"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265D1317-4AE1-BE49-9F66-7049C73E4563}" type="slidenum">
              <a:rPr lang="de-CH" sz="1000"/>
              <a:pPr algn="r" eaLnBrk="1" hangingPunct="1"/>
              <a:t>32</a:t>
            </a:fld>
            <a:endParaRPr lang="de-CH" sz="1000"/>
          </a:p>
        </p:txBody>
      </p:sp>
      <p:sp>
        <p:nvSpPr>
          <p:cNvPr id="84995" name="Rectangle 2"/>
          <p:cNvSpPr>
            <a:spLocks noGrp="1" noChangeArrowheads="1"/>
          </p:cNvSpPr>
          <p:nvPr>
            <p:ph type="title"/>
          </p:nvPr>
        </p:nvSpPr>
        <p:spPr>
          <a:xfrm>
            <a:off x="468313" y="188913"/>
            <a:ext cx="8229600" cy="461962"/>
          </a:xfrm>
        </p:spPr>
        <p:txBody>
          <a:bodyPr/>
          <a:lstStyle/>
          <a:p>
            <a:pPr eaLnBrk="1" hangingPunct="1"/>
            <a:r>
              <a:rPr lang="fr-CH" b="1">
                <a:latin typeface="Calibri" charset="0"/>
                <a:ea typeface="ＭＳ Ｐゴシック" charset="0"/>
                <a:cs typeface="ＭＳ Ｐゴシック" charset="0"/>
              </a:rPr>
              <a:t>Refus de garantie de prise en charge:</a:t>
            </a:r>
            <a:br>
              <a:rPr lang="fr-CH" b="1">
                <a:latin typeface="Calibri" charset="0"/>
                <a:ea typeface="ＭＳ Ｐゴシック" charset="0"/>
                <a:cs typeface="ＭＳ Ｐゴシック" charset="0"/>
              </a:rPr>
            </a:br>
            <a:r>
              <a:rPr lang="fr-CH" b="1">
                <a:latin typeface="Calibri" charset="0"/>
                <a:ea typeface="ＭＳ Ｐゴシック" charset="0"/>
                <a:cs typeface="ＭＳ Ｐゴシック" charset="0"/>
              </a:rPr>
              <a:t>démarches juridiques</a:t>
            </a:r>
          </a:p>
        </p:txBody>
      </p:sp>
      <p:sp>
        <p:nvSpPr>
          <p:cNvPr id="84996" name="Rectangle 3"/>
          <p:cNvSpPr>
            <a:spLocks noGrp="1" noChangeArrowheads="1"/>
          </p:cNvSpPr>
          <p:nvPr>
            <p:ph type="body" idx="1"/>
          </p:nvPr>
        </p:nvSpPr>
        <p:spPr>
          <a:xfrm>
            <a:off x="179388" y="1125538"/>
            <a:ext cx="8856662" cy="5327650"/>
          </a:xfrm>
        </p:spPr>
        <p:txBody>
          <a:bodyPr/>
          <a:lstStyle/>
          <a:p>
            <a:pPr marL="457200" indent="-457200" eaLnBrk="1" hangingPunct="1">
              <a:lnSpc>
                <a:spcPct val="80000"/>
              </a:lnSpc>
              <a:buFontTx/>
              <a:buAutoNum type="arabicPeriod"/>
            </a:pPr>
            <a:endParaRPr lang="fr-CH">
              <a:latin typeface="Calibri" charset="0"/>
              <a:ea typeface="ＭＳ Ｐゴシック" charset="0"/>
              <a:cs typeface="ＭＳ Ｐゴシック" charset="0"/>
            </a:endParaRPr>
          </a:p>
          <a:p>
            <a:pPr marL="457200" indent="-457200" eaLnBrk="1" hangingPunct="1">
              <a:lnSpc>
                <a:spcPct val="80000"/>
              </a:lnSpc>
              <a:buFontTx/>
              <a:buNone/>
            </a:pPr>
            <a:r>
              <a:rPr lang="fr-CH">
                <a:latin typeface="Calibri" charset="0"/>
                <a:ea typeface="ＭＳ Ｐゴシック" charset="0"/>
                <a:cs typeface="ＭＳ Ｐゴシック" charset="0"/>
              </a:rPr>
              <a:t>    </a:t>
            </a:r>
            <a:r>
              <a:rPr lang="fr-CH" sz="2000">
                <a:latin typeface="Calibri" charset="0"/>
                <a:ea typeface="ＭＳ Ｐゴシック" charset="0"/>
                <a:cs typeface="ＭＳ Ｐゴシック" charset="0"/>
              </a:rPr>
              <a:t>1.</a:t>
            </a:r>
            <a:r>
              <a:rPr lang="fr-CH">
                <a:latin typeface="Calibri" charset="0"/>
                <a:ea typeface="ＭＳ Ｐゴシック" charset="0"/>
                <a:cs typeface="ＭＳ Ｐゴシック" charset="0"/>
              </a:rPr>
              <a:t>    </a:t>
            </a:r>
            <a:r>
              <a:rPr lang="fr-CH" sz="2000">
                <a:latin typeface="Calibri" charset="0"/>
                <a:ea typeface="ＭＳ Ｐゴシック" charset="0"/>
                <a:cs typeface="ＭＳ Ｐゴシック" charset="0"/>
              </a:rPr>
              <a:t>Exiger auprès de l’assureur une </a:t>
            </a:r>
            <a:r>
              <a:rPr lang="fr-CH" sz="2000" b="1" u="sng">
                <a:latin typeface="Calibri" charset="0"/>
                <a:ea typeface="ＭＳ Ｐゴシック" charset="0"/>
                <a:cs typeface="ＭＳ Ｐゴシック" charset="0"/>
              </a:rPr>
              <a:t>décision écrite susceptible de recours </a:t>
            </a:r>
            <a:r>
              <a:rPr lang="fr-CH" sz="2000">
                <a:latin typeface="Calibri" charset="0"/>
                <a:ea typeface="ＭＳ Ｐゴシック" charset="0"/>
                <a:cs typeface="ＭＳ Ｐゴシック" charset="0"/>
              </a:rPr>
              <a:t>!           </a:t>
            </a:r>
          </a:p>
          <a:p>
            <a:pPr marL="457200" indent="-457200" eaLnBrk="1" hangingPunct="1">
              <a:lnSpc>
                <a:spcPct val="80000"/>
              </a:lnSpc>
              <a:buFontTx/>
              <a:buNone/>
            </a:pPr>
            <a:r>
              <a:rPr lang="fr-CH" sz="2000">
                <a:latin typeface="Calibri" charset="0"/>
                <a:ea typeface="ＭＳ Ｐゴシック" charset="0"/>
                <a:cs typeface="ＭＳ Ｐゴシック" charset="0"/>
              </a:rPr>
              <a:t>          </a:t>
            </a:r>
            <a:endParaRPr lang="fr-CH" sz="2000" b="1">
              <a:latin typeface="Calibri" charset="0"/>
              <a:ea typeface="ＭＳ Ｐゴシック" charset="0"/>
              <a:cs typeface="ＭＳ Ｐゴシック" charset="0"/>
            </a:endParaRPr>
          </a:p>
          <a:p>
            <a:pPr marL="457200" indent="-457200" eaLnBrk="1" hangingPunct="1">
              <a:lnSpc>
                <a:spcPct val="80000"/>
              </a:lnSpc>
              <a:buFontTx/>
              <a:buNone/>
            </a:pPr>
            <a:r>
              <a:rPr lang="fr-CH">
                <a:latin typeface="Calibri" charset="0"/>
                <a:ea typeface="ＭＳ Ｐゴシック" charset="0"/>
                <a:cs typeface="ＭＳ Ｐゴシック" charset="0"/>
              </a:rPr>
              <a:t>           </a:t>
            </a:r>
            <a:r>
              <a:rPr lang="fr-CH" sz="2000">
                <a:latin typeface="Calibri" charset="0"/>
                <a:ea typeface="ＭＳ Ｐゴシック" charset="0"/>
                <a:cs typeface="ＭＳ Ｐゴシック" charset="0"/>
              </a:rPr>
              <a:t>Attention:</a:t>
            </a:r>
            <a:r>
              <a:rPr lang="fr-CH">
                <a:latin typeface="Calibri" charset="0"/>
                <a:ea typeface="ＭＳ Ｐゴシック" charset="0"/>
                <a:cs typeface="ＭＳ Ｐゴシック" charset="0"/>
              </a:rPr>
              <a:t> </a:t>
            </a:r>
            <a:r>
              <a:rPr lang="fr-CH" sz="2000">
                <a:latin typeface="Calibri" charset="0"/>
                <a:ea typeface="ＭＳ Ｐゴシック" charset="0"/>
                <a:cs typeface="ＭＳ Ｐゴシック" charset="0"/>
              </a:rPr>
              <a:t>procuration nécessaire de la part du patient!</a:t>
            </a:r>
          </a:p>
          <a:p>
            <a:pPr marL="457200" indent="-457200" algn="ctr" eaLnBrk="1" hangingPunct="1">
              <a:lnSpc>
                <a:spcPct val="80000"/>
              </a:lnSpc>
              <a:buFontTx/>
              <a:buNone/>
            </a:pPr>
            <a:endParaRPr lang="fr-CH" sz="2000">
              <a:latin typeface="Calibri" charset="0"/>
              <a:ea typeface="ＭＳ Ｐゴシック" charset="0"/>
              <a:cs typeface="ＭＳ Ｐゴシック" charset="0"/>
            </a:endParaRPr>
          </a:p>
          <a:p>
            <a:pPr marL="457200" indent="-457200" eaLnBrk="1" hangingPunct="1">
              <a:lnSpc>
                <a:spcPct val="80000"/>
              </a:lnSpc>
              <a:buFontTx/>
              <a:buAutoNum type="arabicPeriod" startAt="2"/>
            </a:pPr>
            <a:endParaRPr lang="fr-CH">
              <a:latin typeface="Calibri" charset="0"/>
              <a:ea typeface="ＭＳ Ｐゴシック" charset="0"/>
              <a:cs typeface="ＭＳ Ｐゴシック" charset="0"/>
            </a:endParaRPr>
          </a:p>
          <a:p>
            <a:pPr marL="457200" indent="-457200" eaLnBrk="1" hangingPunct="1">
              <a:lnSpc>
                <a:spcPct val="80000"/>
              </a:lnSpc>
              <a:buFontTx/>
              <a:buAutoNum type="arabicPeriod" startAt="2"/>
            </a:pPr>
            <a:endParaRPr lang="fr-CH">
              <a:latin typeface="Calibri" charset="0"/>
              <a:ea typeface="ＭＳ Ｐゴシック" charset="0"/>
              <a:cs typeface="ＭＳ Ｐゴシック" charset="0"/>
            </a:endParaRPr>
          </a:p>
          <a:p>
            <a:pPr marL="457200" indent="-457200" eaLnBrk="1" hangingPunct="1">
              <a:lnSpc>
                <a:spcPct val="80000"/>
              </a:lnSpc>
              <a:buFontTx/>
              <a:buAutoNum type="arabicPeriod" startAt="2"/>
            </a:pPr>
            <a:endParaRPr lang="fr-CH">
              <a:latin typeface="Calibri" charset="0"/>
              <a:ea typeface="ＭＳ Ｐゴシック" charset="0"/>
              <a:cs typeface="ＭＳ Ｐゴシック" charset="0"/>
            </a:endParaRPr>
          </a:p>
          <a:p>
            <a:pPr marL="457200" indent="-457200" eaLnBrk="1" hangingPunct="1">
              <a:lnSpc>
                <a:spcPct val="80000"/>
              </a:lnSpc>
              <a:buFontTx/>
              <a:buAutoNum type="arabicPeriod" startAt="2"/>
            </a:pPr>
            <a:endParaRPr lang="fr-CH">
              <a:latin typeface="Calibri" charset="0"/>
              <a:ea typeface="ＭＳ Ｐゴシック" charset="0"/>
              <a:cs typeface="ＭＳ Ｐゴシック" charset="0"/>
            </a:endParaRPr>
          </a:p>
          <a:p>
            <a:pPr marL="457200" indent="-457200" eaLnBrk="1" hangingPunct="1">
              <a:lnSpc>
                <a:spcPct val="80000"/>
              </a:lnSpc>
              <a:buFontTx/>
              <a:buNone/>
            </a:pPr>
            <a:endParaRPr lang="fr-CH">
              <a:latin typeface="Calibri" charset="0"/>
              <a:ea typeface="ＭＳ Ｐゴシック" charset="0"/>
              <a:cs typeface="ＭＳ Ｐゴシック" charset="0"/>
            </a:endParaRPr>
          </a:p>
          <a:p>
            <a:pPr marL="457200" indent="-457200" eaLnBrk="1" hangingPunct="1">
              <a:lnSpc>
                <a:spcPct val="80000"/>
              </a:lnSpc>
            </a:pPr>
            <a:endParaRPr lang="fr-CH" sz="2000">
              <a:latin typeface="Calibri" charset="0"/>
              <a:ea typeface="ＭＳ Ｐゴシック" charset="0"/>
              <a:cs typeface="ＭＳ Ｐゴシック" charset="0"/>
            </a:endParaRPr>
          </a:p>
        </p:txBody>
      </p:sp>
      <p:sp>
        <p:nvSpPr>
          <p:cNvPr id="84997"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AE65ECD0-7F22-304D-AC7F-CE6B450E81BD}" type="slidenum">
              <a:rPr lang="de-CH" sz="1000"/>
              <a:pPr eaLnBrk="1" hangingPunct="1"/>
              <a:t>32</a:t>
            </a:fld>
            <a:endParaRPr lang="de-CH" sz="1000"/>
          </a:p>
        </p:txBody>
      </p:sp>
      <p:sp>
        <p:nvSpPr>
          <p:cNvPr id="84998"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86018"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70AC4E9D-5ABF-E84D-AA50-C21A4D467780}" type="slidenum">
              <a:rPr lang="de-CH" sz="1000"/>
              <a:pPr algn="r" eaLnBrk="1" hangingPunct="1"/>
              <a:t>33</a:t>
            </a:fld>
            <a:endParaRPr lang="de-CH" sz="1000"/>
          </a:p>
        </p:txBody>
      </p:sp>
      <p:sp>
        <p:nvSpPr>
          <p:cNvPr id="86019" name="Rectangle 2"/>
          <p:cNvSpPr>
            <a:spLocks noGrp="1" noChangeArrowheads="1"/>
          </p:cNvSpPr>
          <p:nvPr>
            <p:ph type="title"/>
          </p:nvPr>
        </p:nvSpPr>
        <p:spPr>
          <a:xfrm>
            <a:off x="468313" y="188913"/>
            <a:ext cx="8229600" cy="461962"/>
          </a:xfrm>
        </p:spPr>
        <p:txBody>
          <a:bodyPr/>
          <a:lstStyle/>
          <a:p>
            <a:pPr eaLnBrk="1" hangingPunct="1"/>
            <a:r>
              <a:rPr lang="fr-CH" b="1">
                <a:latin typeface="Calibri" charset="0"/>
                <a:ea typeface="ＭＳ Ｐゴシック" charset="0"/>
                <a:cs typeface="ＭＳ Ｐゴシック" charset="0"/>
              </a:rPr>
              <a:t>Refus de garantie de prise en charge:</a:t>
            </a:r>
            <a:br>
              <a:rPr lang="fr-CH" b="1">
                <a:latin typeface="Calibri" charset="0"/>
                <a:ea typeface="ＭＳ Ｐゴシック" charset="0"/>
                <a:cs typeface="ＭＳ Ｐゴシック" charset="0"/>
              </a:rPr>
            </a:br>
            <a:r>
              <a:rPr lang="fr-CH" b="1">
                <a:latin typeface="Calibri" charset="0"/>
                <a:ea typeface="ＭＳ Ｐゴシック" charset="0"/>
                <a:cs typeface="ＭＳ Ｐゴシック" charset="0"/>
              </a:rPr>
              <a:t>démarches juridiques</a:t>
            </a:r>
          </a:p>
        </p:txBody>
      </p:sp>
      <p:sp>
        <p:nvSpPr>
          <p:cNvPr id="86020" name="Rectangle 3"/>
          <p:cNvSpPr>
            <a:spLocks noGrp="1" noChangeArrowheads="1"/>
          </p:cNvSpPr>
          <p:nvPr>
            <p:ph type="body" idx="1"/>
          </p:nvPr>
        </p:nvSpPr>
        <p:spPr>
          <a:xfrm>
            <a:off x="468313" y="1447800"/>
            <a:ext cx="8229600" cy="5005388"/>
          </a:xfrm>
        </p:spPr>
        <p:txBody>
          <a:bodyPr/>
          <a:lstStyle/>
          <a:p>
            <a:pPr marL="457200" indent="-457200" eaLnBrk="1" hangingPunct="1">
              <a:buFontTx/>
              <a:buAutoNum type="arabicPeriod" startAt="2"/>
            </a:pPr>
            <a:endParaRPr lang="fr-CH" sz="2000">
              <a:latin typeface="Calibri" charset="0"/>
              <a:ea typeface="ＭＳ Ｐゴシック" charset="0"/>
              <a:cs typeface="ＭＳ Ｐゴシック" charset="0"/>
            </a:endParaRPr>
          </a:p>
          <a:p>
            <a:pPr marL="457200" indent="-457200" eaLnBrk="1" hangingPunct="1">
              <a:buFontTx/>
              <a:buAutoNum type="arabicPeriod" startAt="2"/>
            </a:pPr>
            <a:endParaRPr lang="fr-CH" sz="2000">
              <a:latin typeface="Calibri" charset="0"/>
              <a:ea typeface="ＭＳ Ｐゴシック" charset="0"/>
              <a:cs typeface="ＭＳ Ｐゴシック" charset="0"/>
            </a:endParaRPr>
          </a:p>
          <a:p>
            <a:pPr marL="457200" indent="-457200" eaLnBrk="1" hangingPunct="1">
              <a:buFontTx/>
              <a:buAutoNum type="arabicPeriod" startAt="2"/>
            </a:pPr>
            <a:r>
              <a:rPr lang="fr-CH" sz="2000">
                <a:latin typeface="Calibri" charset="0"/>
                <a:ea typeface="ＭＳ Ｐゴシック" charset="0"/>
                <a:cs typeface="ＭＳ Ｐゴシック" charset="0"/>
              </a:rPr>
              <a:t>L’assureur doit </a:t>
            </a:r>
            <a:r>
              <a:rPr lang="fr-CH" sz="2000" u="sng">
                <a:latin typeface="Calibri" charset="0"/>
                <a:ea typeface="ＭＳ Ｐゴシック" charset="0"/>
                <a:cs typeface="ＭＳ Ｐゴシック" charset="0"/>
              </a:rPr>
              <a:t>communiquer une décision dans un délai de 30 jours</a:t>
            </a:r>
            <a:r>
              <a:rPr lang="fr-CH" sz="2000">
                <a:latin typeface="Calibri" charset="0"/>
                <a:ea typeface="ＭＳ Ｐゴシック" charset="0"/>
                <a:cs typeface="ＭＳ Ｐゴシック" charset="0"/>
              </a:rPr>
              <a:t>. Celle-ci inclut a) la </a:t>
            </a:r>
            <a:r>
              <a:rPr lang="fr-CH" sz="2000" u="sng">
                <a:latin typeface="Calibri" charset="0"/>
                <a:ea typeface="ＭＳ Ｐゴシック" charset="0"/>
                <a:cs typeface="ＭＳ Ｐゴシック" charset="0"/>
              </a:rPr>
              <a:t>décision</a:t>
            </a:r>
            <a:r>
              <a:rPr lang="fr-CH" sz="2000">
                <a:latin typeface="Calibri" charset="0"/>
                <a:ea typeface="ＭＳ Ｐゴシック" charset="0"/>
                <a:cs typeface="ＭＳ Ｐゴシック" charset="0"/>
              </a:rPr>
              <a:t> de l’assureur, b) une </a:t>
            </a:r>
            <a:r>
              <a:rPr lang="fr-CH" sz="2000" u="sng">
                <a:latin typeface="Calibri" charset="0"/>
                <a:ea typeface="ＭＳ Ｐゴシック" charset="0"/>
                <a:cs typeface="ＭＳ Ｐゴシック" charset="0"/>
              </a:rPr>
              <a:t>justification</a:t>
            </a:r>
            <a:r>
              <a:rPr lang="fr-CH" sz="2000">
                <a:latin typeface="Calibri" charset="0"/>
                <a:ea typeface="ＭＳ Ｐゴシック" charset="0"/>
                <a:cs typeface="ＭＳ Ｐゴシック" charset="0"/>
              </a:rPr>
              <a:t> pour cette décision et c) une </a:t>
            </a:r>
            <a:r>
              <a:rPr lang="fr-CH" sz="2000" u="sng">
                <a:latin typeface="Calibri" charset="0"/>
                <a:ea typeface="ＭＳ Ｐゴシック" charset="0"/>
                <a:cs typeface="ＭＳ Ｐゴシック" charset="0"/>
              </a:rPr>
              <a:t>indication des voies de recours</a:t>
            </a:r>
            <a:r>
              <a:rPr lang="fr-CH" sz="2000">
                <a:latin typeface="Calibri" charset="0"/>
                <a:ea typeface="ＭＳ Ｐゴシック" charset="0"/>
                <a:cs typeface="ＭＳ Ｐゴシック" charset="0"/>
              </a:rPr>
              <a:t> (autorité de recours et délai imparti pour recourir) (art. 80 LAMal).</a:t>
            </a:r>
          </a:p>
          <a:p>
            <a:pPr marL="457200" indent="-457200" eaLnBrk="1" hangingPunct="1"/>
            <a:endParaRPr lang="fr-CH">
              <a:latin typeface="Calibri" charset="0"/>
              <a:ea typeface="ＭＳ Ｐゴシック" charset="0"/>
              <a:cs typeface="ＭＳ Ｐゴシック" charset="0"/>
            </a:endParaRPr>
          </a:p>
        </p:txBody>
      </p:sp>
      <p:sp>
        <p:nvSpPr>
          <p:cNvPr id="86021"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DBBBE9AA-E6B2-5549-A842-3F01ECFE6080}" type="slidenum">
              <a:rPr lang="de-CH" sz="1000"/>
              <a:pPr eaLnBrk="1" hangingPunct="1"/>
              <a:t>33</a:t>
            </a:fld>
            <a:endParaRPr lang="de-CH" sz="1000"/>
          </a:p>
        </p:txBody>
      </p:sp>
      <p:sp>
        <p:nvSpPr>
          <p:cNvPr id="86022"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88066"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702E444E-DB95-7241-BA15-BA135FEA9A11}" type="slidenum">
              <a:rPr lang="de-CH" sz="1000"/>
              <a:pPr algn="r" eaLnBrk="1" hangingPunct="1"/>
              <a:t>34</a:t>
            </a:fld>
            <a:endParaRPr lang="de-CH" sz="1000"/>
          </a:p>
        </p:txBody>
      </p:sp>
      <p:sp>
        <p:nvSpPr>
          <p:cNvPr id="88067" name="Rectangle 2"/>
          <p:cNvSpPr>
            <a:spLocks noGrp="1" noChangeArrowheads="1"/>
          </p:cNvSpPr>
          <p:nvPr>
            <p:ph type="title"/>
          </p:nvPr>
        </p:nvSpPr>
        <p:spPr>
          <a:xfrm>
            <a:off x="468313" y="188913"/>
            <a:ext cx="8229600" cy="500062"/>
          </a:xfrm>
        </p:spPr>
        <p:txBody>
          <a:bodyPr/>
          <a:lstStyle/>
          <a:p>
            <a:pPr eaLnBrk="1" hangingPunct="1"/>
            <a:r>
              <a:rPr lang="fr-CH" b="1">
                <a:latin typeface="Calibri" charset="0"/>
                <a:ea typeface="ＭＳ Ｐゴシック" charset="0"/>
                <a:cs typeface="ＭＳ Ｐゴシック" charset="0"/>
              </a:rPr>
              <a:t>Refus de garantie de prise en charge:</a:t>
            </a:r>
            <a:br>
              <a:rPr lang="fr-CH" b="1">
                <a:latin typeface="Calibri" charset="0"/>
                <a:ea typeface="ＭＳ Ｐゴシック" charset="0"/>
                <a:cs typeface="ＭＳ Ｐゴシック" charset="0"/>
              </a:rPr>
            </a:br>
            <a:r>
              <a:rPr lang="fr-CH" b="1">
                <a:latin typeface="Calibri" charset="0"/>
                <a:ea typeface="ＭＳ Ｐゴシック" charset="0"/>
                <a:cs typeface="ＭＳ Ｐゴシック" charset="0"/>
              </a:rPr>
              <a:t>démarches juridiques</a:t>
            </a:r>
          </a:p>
        </p:txBody>
      </p:sp>
      <p:sp>
        <p:nvSpPr>
          <p:cNvPr id="88068" name="Rectangle 3"/>
          <p:cNvSpPr>
            <a:spLocks noGrp="1" noChangeArrowheads="1"/>
          </p:cNvSpPr>
          <p:nvPr>
            <p:ph type="body" idx="1"/>
          </p:nvPr>
        </p:nvSpPr>
        <p:spPr>
          <a:xfrm>
            <a:off x="468313" y="1484313"/>
            <a:ext cx="8229600" cy="4968875"/>
          </a:xfrm>
        </p:spPr>
        <p:txBody>
          <a:bodyPr/>
          <a:lstStyle/>
          <a:p>
            <a:pPr marL="457200" indent="-457200" eaLnBrk="1" hangingPunct="1">
              <a:buFontTx/>
              <a:buNone/>
            </a:pPr>
            <a:endParaRPr lang="fr-CH" sz="2000">
              <a:latin typeface="Calibri" charset="0"/>
              <a:ea typeface="ＭＳ Ｐゴシック" charset="0"/>
              <a:cs typeface="ＭＳ Ｐゴシック" charset="0"/>
            </a:endParaRPr>
          </a:p>
          <a:p>
            <a:pPr marL="457200" indent="-457200" eaLnBrk="1" hangingPunct="1">
              <a:buFontTx/>
              <a:buNone/>
            </a:pPr>
            <a:endParaRPr lang="fr-CH" sz="2000">
              <a:latin typeface="Calibri" charset="0"/>
              <a:ea typeface="ＭＳ Ｐゴシック" charset="0"/>
              <a:cs typeface="ＭＳ Ｐゴシック" charset="0"/>
            </a:endParaRPr>
          </a:p>
          <a:p>
            <a:pPr marL="457200" indent="-457200" eaLnBrk="1" hangingPunct="1">
              <a:buFontTx/>
              <a:buNone/>
            </a:pPr>
            <a:r>
              <a:rPr lang="fr-CH" sz="2000">
                <a:latin typeface="Calibri" charset="0"/>
                <a:ea typeface="ＭＳ Ｐゴシック" charset="0"/>
                <a:cs typeface="ＭＳ Ｐゴシック" charset="0"/>
              </a:rPr>
              <a:t>3.  </a:t>
            </a:r>
            <a:r>
              <a:rPr lang="fr-CH">
                <a:latin typeface="Calibri" charset="0"/>
                <a:ea typeface="ＭＳ Ｐゴシック" charset="0"/>
                <a:cs typeface="ＭＳ Ｐゴシック" charset="0"/>
              </a:rPr>
              <a:t>  </a:t>
            </a:r>
            <a:r>
              <a:rPr lang="fr-CH" sz="2000">
                <a:latin typeface="Calibri" charset="0"/>
                <a:ea typeface="ＭＳ Ｐゴシック" charset="0"/>
                <a:cs typeface="ＭＳ Ｐゴシック" charset="0"/>
              </a:rPr>
              <a:t>Dès lors que la décision lui a été notifiée, </a:t>
            </a:r>
            <a:r>
              <a:rPr lang="fr-CH" sz="2000" u="sng">
                <a:latin typeface="Calibri" charset="0"/>
                <a:ea typeface="ＭＳ Ｐゴシック" charset="0"/>
                <a:cs typeface="ＭＳ Ｐゴシック" charset="0"/>
              </a:rPr>
              <a:t>l’assuré dispose d’un délai de 30 jours</a:t>
            </a:r>
            <a:r>
              <a:rPr lang="fr-CH" sz="2000">
                <a:latin typeface="Calibri" charset="0"/>
                <a:ea typeface="ＭＳ Ｐゴシック" charset="0"/>
                <a:cs typeface="ＭＳ Ｐゴシック" charset="0"/>
              </a:rPr>
              <a:t> pour faire opposition auprès de l’assureur (art. 85 LAMal).</a:t>
            </a:r>
          </a:p>
          <a:p>
            <a:pPr marL="457200" indent="-457200" eaLnBrk="1" hangingPunct="1">
              <a:buFontTx/>
              <a:buNone/>
            </a:pPr>
            <a:endParaRPr lang="fr-CH" sz="2000">
              <a:latin typeface="Calibri" charset="0"/>
              <a:ea typeface="ＭＳ Ｐゴシック" charset="0"/>
              <a:cs typeface="ＭＳ Ｐゴシック" charset="0"/>
            </a:endParaRPr>
          </a:p>
          <a:p>
            <a:pPr marL="457200" indent="-457200" eaLnBrk="1" hangingPunct="1"/>
            <a:endParaRPr lang="fr-CH" sz="2000">
              <a:latin typeface="Calibri" charset="0"/>
              <a:ea typeface="ＭＳ Ｐゴシック" charset="0"/>
              <a:cs typeface="ＭＳ Ｐゴシック" charset="0"/>
            </a:endParaRPr>
          </a:p>
          <a:p>
            <a:pPr marL="457200" indent="-457200" eaLnBrk="1" hangingPunct="1"/>
            <a:endParaRPr lang="fr-CH">
              <a:latin typeface="Calibri" charset="0"/>
              <a:ea typeface="ＭＳ Ｐゴシック" charset="0"/>
              <a:cs typeface="ＭＳ Ｐゴシック" charset="0"/>
            </a:endParaRPr>
          </a:p>
        </p:txBody>
      </p:sp>
      <p:sp>
        <p:nvSpPr>
          <p:cNvPr id="88069"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7476E2FD-6366-3E42-90DD-5EFBB370256B}" type="slidenum">
              <a:rPr lang="de-CH" sz="1000"/>
              <a:pPr eaLnBrk="1" hangingPunct="1"/>
              <a:t>34</a:t>
            </a:fld>
            <a:endParaRPr lang="de-CH" sz="1000"/>
          </a:p>
        </p:txBody>
      </p:sp>
      <p:sp>
        <p:nvSpPr>
          <p:cNvPr id="88070"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89090"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4C73C503-13A2-724B-BAA3-AD3B300749FA}" type="slidenum">
              <a:rPr lang="de-CH" sz="1000"/>
              <a:pPr algn="r" eaLnBrk="1" hangingPunct="1"/>
              <a:t>35</a:t>
            </a:fld>
            <a:endParaRPr lang="de-CH" sz="1000"/>
          </a:p>
        </p:txBody>
      </p:sp>
      <p:sp>
        <p:nvSpPr>
          <p:cNvPr id="89091" name="Rectangle 2"/>
          <p:cNvSpPr>
            <a:spLocks noGrp="1" noChangeArrowheads="1"/>
          </p:cNvSpPr>
          <p:nvPr>
            <p:ph type="title"/>
          </p:nvPr>
        </p:nvSpPr>
        <p:spPr>
          <a:xfrm>
            <a:off x="468313" y="188913"/>
            <a:ext cx="8229600" cy="461962"/>
          </a:xfrm>
        </p:spPr>
        <p:txBody>
          <a:bodyPr/>
          <a:lstStyle/>
          <a:p>
            <a:pPr eaLnBrk="1" hangingPunct="1"/>
            <a:r>
              <a:rPr lang="fr-CH" b="1">
                <a:latin typeface="Calibri" charset="0"/>
                <a:ea typeface="ＭＳ Ｐゴシック" charset="0"/>
                <a:cs typeface="ＭＳ Ｐゴシック" charset="0"/>
              </a:rPr>
              <a:t>Refus de garantie de prise en charge:</a:t>
            </a:r>
            <a:br>
              <a:rPr lang="fr-CH" b="1">
                <a:latin typeface="Calibri" charset="0"/>
                <a:ea typeface="ＭＳ Ｐゴシック" charset="0"/>
                <a:cs typeface="ＭＳ Ｐゴシック" charset="0"/>
              </a:rPr>
            </a:br>
            <a:r>
              <a:rPr lang="fr-CH" b="1">
                <a:latin typeface="Calibri" charset="0"/>
                <a:ea typeface="ＭＳ Ｐゴシック" charset="0"/>
                <a:cs typeface="ＭＳ Ｐゴシック" charset="0"/>
              </a:rPr>
              <a:t>démarches juridiques</a:t>
            </a:r>
          </a:p>
        </p:txBody>
      </p:sp>
      <p:sp>
        <p:nvSpPr>
          <p:cNvPr id="89092" name="Rectangle 3"/>
          <p:cNvSpPr>
            <a:spLocks noGrp="1" noChangeArrowheads="1"/>
          </p:cNvSpPr>
          <p:nvPr>
            <p:ph type="body" idx="1"/>
          </p:nvPr>
        </p:nvSpPr>
        <p:spPr>
          <a:xfrm>
            <a:off x="468313" y="1066800"/>
            <a:ext cx="8675687" cy="4810125"/>
          </a:xfrm>
        </p:spPr>
        <p:txBody>
          <a:bodyPr/>
          <a:lstStyle/>
          <a:p>
            <a:pPr marL="457200" indent="-457200" eaLnBrk="1" hangingPunct="1">
              <a:buFontTx/>
              <a:buAutoNum type="arabicPeriod" startAt="4"/>
            </a:pPr>
            <a:endParaRPr lang="fr-CH" sz="2000">
              <a:latin typeface="Calibri" charset="0"/>
              <a:ea typeface="ＭＳ Ｐゴシック" charset="0"/>
              <a:cs typeface="ＭＳ Ｐゴシック" charset="0"/>
            </a:endParaRPr>
          </a:p>
          <a:p>
            <a:pPr marL="457200" indent="-457200" eaLnBrk="1" hangingPunct="1">
              <a:buFontTx/>
              <a:buAutoNum type="arabicPeriod" startAt="4"/>
            </a:pPr>
            <a:endParaRPr lang="fr-CH" sz="2000">
              <a:latin typeface="Calibri" charset="0"/>
              <a:ea typeface="ＭＳ Ｐゴシック" charset="0"/>
              <a:cs typeface="ＭＳ Ｐゴシック" charset="0"/>
            </a:endParaRPr>
          </a:p>
          <a:p>
            <a:pPr marL="457200" indent="-457200" eaLnBrk="1" hangingPunct="1">
              <a:buFontTx/>
              <a:buAutoNum type="arabicPeriod" startAt="4"/>
            </a:pPr>
            <a:r>
              <a:rPr lang="fr-CH" sz="2000">
                <a:latin typeface="Calibri" charset="0"/>
                <a:ea typeface="ＭＳ Ｐゴシック" charset="0"/>
                <a:cs typeface="ＭＳ Ｐゴシック" charset="0"/>
              </a:rPr>
              <a:t>L’assureur doit réévaluer l’intégralité du cas et consigner le résultat de son appréciation par écrit dans une </a:t>
            </a:r>
            <a:r>
              <a:rPr lang="fr-CH" sz="2000" u="sng">
                <a:latin typeface="Calibri" charset="0"/>
                <a:ea typeface="ＭＳ Ｐゴシック" charset="0"/>
                <a:cs typeface="ＭＳ Ｐゴシック" charset="0"/>
              </a:rPr>
              <a:t>décision sur opposition</a:t>
            </a:r>
            <a:r>
              <a:rPr lang="fr-CH" sz="2000">
                <a:latin typeface="Calibri" charset="0"/>
                <a:ea typeface="ＭＳ Ｐゴシック" charset="0"/>
                <a:cs typeface="ＭＳ Ｐゴシック" charset="0"/>
              </a:rPr>
              <a:t> (comportant à nouveau une justification et les voies de recours).</a:t>
            </a:r>
          </a:p>
          <a:p>
            <a:pPr marL="457200" indent="-457200" eaLnBrk="1" hangingPunct="1">
              <a:buFontTx/>
              <a:buNone/>
            </a:pPr>
            <a:r>
              <a:rPr lang="fr-CH" sz="2000">
                <a:latin typeface="Calibri" charset="0"/>
                <a:ea typeface="ＭＳ Ｐゴシック" charset="0"/>
                <a:cs typeface="ＭＳ Ｐゴシック" charset="0"/>
              </a:rPr>
              <a:t>        L’assuré ne peut se voir imposer des frais; il ne peut toutefois solliciter le   </a:t>
            </a:r>
          </a:p>
          <a:p>
            <a:pPr marL="457200" indent="-457200" eaLnBrk="1" hangingPunct="1">
              <a:buFontTx/>
              <a:buNone/>
            </a:pPr>
            <a:r>
              <a:rPr lang="fr-CH" sz="2000">
                <a:latin typeface="Calibri" charset="0"/>
                <a:ea typeface="ＭＳ Ｐゴシック" charset="0"/>
                <a:cs typeface="ＭＳ Ｐゴシック" charset="0"/>
              </a:rPr>
              <a:t>        remboursement des frais engagés (p. ex. honoraires d’avocat).</a:t>
            </a:r>
          </a:p>
          <a:p>
            <a:pPr marL="457200" indent="-457200" eaLnBrk="1" hangingPunct="1">
              <a:buFontTx/>
              <a:buNone/>
            </a:pPr>
            <a:endParaRPr lang="fr-CH" sz="2000">
              <a:latin typeface="Calibri" charset="0"/>
              <a:ea typeface="ＭＳ Ｐゴシック" charset="0"/>
              <a:cs typeface="ＭＳ Ｐゴシック" charset="0"/>
            </a:endParaRPr>
          </a:p>
          <a:p>
            <a:pPr marL="457200" indent="-457200" eaLnBrk="1" hangingPunct="1">
              <a:buFontTx/>
              <a:buNone/>
            </a:pPr>
            <a:r>
              <a:rPr lang="fr-CH" sz="2000">
                <a:latin typeface="Calibri" charset="0"/>
                <a:ea typeface="ＭＳ Ｐゴシック" charset="0"/>
                <a:cs typeface="ＭＳ Ｐゴシック" charset="0"/>
              </a:rPr>
              <a:t>        Attention:</a:t>
            </a:r>
          </a:p>
          <a:p>
            <a:pPr marL="457200" indent="-457200" eaLnBrk="1" hangingPunct="1">
              <a:buFontTx/>
              <a:buNone/>
            </a:pPr>
            <a:r>
              <a:rPr lang="fr-CH" sz="2000">
                <a:latin typeface="Calibri" charset="0"/>
                <a:ea typeface="ＭＳ Ｐゴシック" charset="0"/>
                <a:cs typeface="ＭＳ Ｐゴシック" charset="0"/>
              </a:rPr>
              <a:t>        </a:t>
            </a:r>
            <a:r>
              <a:rPr lang="fr-CH" sz="2000" b="1">
                <a:latin typeface="Calibri" charset="0"/>
                <a:ea typeface="ＭＳ Ｐゴシック" charset="0"/>
                <a:cs typeface="ＭＳ Ｐゴシック" charset="0"/>
              </a:rPr>
              <a:t>En cas de décision négative: </a:t>
            </a:r>
            <a:r>
              <a:rPr lang="fr-CH" sz="2000" b="1">
                <a:solidFill>
                  <a:srgbClr val="FF0000"/>
                </a:solidFill>
                <a:latin typeface="Calibri" charset="0"/>
                <a:ea typeface="ＭＳ Ｐゴシック" charset="0"/>
                <a:cs typeface="ＭＳ Ｐゴシック" charset="0"/>
              </a:rPr>
              <a:t>au plus tard à ce stade, s’adjoindre les services d’un juriste!</a:t>
            </a:r>
            <a:endParaRPr lang="fr-CH" sz="2000" b="1">
              <a:solidFill>
                <a:srgbClr val="FF3300"/>
              </a:solidFill>
              <a:latin typeface="Calibri" charset="0"/>
              <a:ea typeface="ＭＳ Ｐゴシック" charset="0"/>
              <a:cs typeface="ＭＳ Ｐゴシック" charset="0"/>
            </a:endParaRPr>
          </a:p>
          <a:p>
            <a:pPr marL="457200" indent="-457200" eaLnBrk="1" hangingPunct="1">
              <a:buFontTx/>
              <a:buNone/>
            </a:pPr>
            <a:r>
              <a:rPr lang="fr-CH" sz="2000" b="1">
                <a:solidFill>
                  <a:srgbClr val="FF3300"/>
                </a:solidFill>
                <a:latin typeface="Calibri" charset="0"/>
                <a:ea typeface="ＭＳ Ｐゴシック" charset="0"/>
                <a:cs typeface="ＭＳ Ｐゴシック" charset="0"/>
              </a:rPr>
              <a:t>        </a:t>
            </a:r>
          </a:p>
          <a:p>
            <a:pPr marL="457200" indent="-457200" eaLnBrk="1" hangingPunct="1">
              <a:buFontTx/>
              <a:buNone/>
            </a:pPr>
            <a:endParaRPr lang="fr-CH" sz="2000" b="1">
              <a:solidFill>
                <a:srgbClr val="FF3300"/>
              </a:solidFill>
              <a:latin typeface="Calibri" charset="0"/>
              <a:ea typeface="ＭＳ Ｐゴシック" charset="0"/>
              <a:cs typeface="ＭＳ Ｐゴシック" charset="0"/>
            </a:endParaRPr>
          </a:p>
          <a:p>
            <a:pPr marL="457200" indent="-457200" eaLnBrk="1" hangingPunct="1">
              <a:buFontTx/>
              <a:buNone/>
            </a:pPr>
            <a:endParaRPr lang="fr-CH" sz="2000" b="1">
              <a:solidFill>
                <a:srgbClr val="FF3300"/>
              </a:solidFill>
              <a:latin typeface="Calibri" charset="0"/>
              <a:ea typeface="ＭＳ Ｐゴシック" charset="0"/>
              <a:cs typeface="ＭＳ Ｐゴシック" charset="0"/>
            </a:endParaRPr>
          </a:p>
          <a:p>
            <a:pPr marL="457200" indent="-457200" eaLnBrk="1" hangingPunct="1">
              <a:buFontTx/>
              <a:buAutoNum type="arabicPeriod" startAt="2"/>
            </a:pPr>
            <a:endParaRPr lang="fr-CH" b="1">
              <a:solidFill>
                <a:srgbClr val="FF3300"/>
              </a:solidFill>
              <a:latin typeface="Calibri" charset="0"/>
              <a:ea typeface="ＭＳ Ｐゴシック" charset="0"/>
              <a:cs typeface="ＭＳ Ｐゴシック" charset="0"/>
            </a:endParaRPr>
          </a:p>
          <a:p>
            <a:pPr marL="457200" indent="-457200" eaLnBrk="1" hangingPunct="1"/>
            <a:endParaRPr lang="fr-CH">
              <a:latin typeface="Calibri" charset="0"/>
              <a:ea typeface="ＭＳ Ｐゴシック" charset="0"/>
              <a:cs typeface="ＭＳ Ｐゴシック" charset="0"/>
            </a:endParaRPr>
          </a:p>
        </p:txBody>
      </p:sp>
      <p:sp>
        <p:nvSpPr>
          <p:cNvPr id="89093"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D2EE4571-A433-E143-AAAB-4B8253D6EE53}" type="slidenum">
              <a:rPr lang="de-CH" sz="1000"/>
              <a:pPr eaLnBrk="1" hangingPunct="1"/>
              <a:t>35</a:t>
            </a:fld>
            <a:endParaRPr lang="de-CH" sz="1000"/>
          </a:p>
        </p:txBody>
      </p:sp>
      <p:sp>
        <p:nvSpPr>
          <p:cNvPr id="89094"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91138"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986E4BE9-1AEC-C549-B981-170B2B8C416E}" type="slidenum">
              <a:rPr lang="de-CH" sz="1000"/>
              <a:pPr algn="r" eaLnBrk="1" hangingPunct="1"/>
              <a:t>36</a:t>
            </a:fld>
            <a:endParaRPr lang="de-CH" sz="1000"/>
          </a:p>
        </p:txBody>
      </p:sp>
      <p:sp>
        <p:nvSpPr>
          <p:cNvPr id="91139" name="Rectangle 2"/>
          <p:cNvSpPr>
            <a:spLocks noGrp="1" noChangeArrowheads="1"/>
          </p:cNvSpPr>
          <p:nvPr>
            <p:ph type="title"/>
          </p:nvPr>
        </p:nvSpPr>
        <p:spPr>
          <a:xfrm>
            <a:off x="468313" y="188913"/>
            <a:ext cx="8229600" cy="461962"/>
          </a:xfrm>
        </p:spPr>
        <p:txBody>
          <a:bodyPr/>
          <a:lstStyle/>
          <a:p>
            <a:pPr eaLnBrk="1" hangingPunct="1"/>
            <a:r>
              <a:rPr lang="fr-CH" b="1">
                <a:latin typeface="Calibri" charset="0"/>
                <a:ea typeface="ＭＳ Ｐゴシック" charset="0"/>
                <a:cs typeface="ＭＳ Ｐゴシック" charset="0"/>
              </a:rPr>
              <a:t>Refus de garantie de prise en charge:</a:t>
            </a:r>
            <a:br>
              <a:rPr lang="fr-CH" b="1">
                <a:latin typeface="Calibri" charset="0"/>
                <a:ea typeface="ＭＳ Ｐゴシック" charset="0"/>
                <a:cs typeface="ＭＳ Ｐゴシック" charset="0"/>
              </a:rPr>
            </a:br>
            <a:r>
              <a:rPr lang="fr-CH" b="1">
                <a:latin typeface="Calibri" charset="0"/>
                <a:ea typeface="ＭＳ Ｐゴシック" charset="0"/>
                <a:cs typeface="ＭＳ Ｐゴシック" charset="0"/>
              </a:rPr>
              <a:t>démarches juridiques</a:t>
            </a:r>
          </a:p>
        </p:txBody>
      </p:sp>
      <p:sp>
        <p:nvSpPr>
          <p:cNvPr id="91140" name="Rectangle 3"/>
          <p:cNvSpPr>
            <a:spLocks noGrp="1" noChangeArrowheads="1"/>
          </p:cNvSpPr>
          <p:nvPr>
            <p:ph type="body" idx="1"/>
          </p:nvPr>
        </p:nvSpPr>
        <p:spPr>
          <a:xfrm>
            <a:off x="468313" y="1066800"/>
            <a:ext cx="8229600" cy="5386388"/>
          </a:xfrm>
        </p:spPr>
        <p:txBody>
          <a:bodyPr/>
          <a:lstStyle/>
          <a:p>
            <a:pPr marL="457200" indent="-457200" eaLnBrk="1" hangingPunct="1">
              <a:lnSpc>
                <a:spcPct val="80000"/>
              </a:lnSpc>
              <a:buFontTx/>
              <a:buAutoNum type="arabicPeriod" startAt="5"/>
            </a:pPr>
            <a:endParaRPr lang="fr-CH" sz="2000">
              <a:latin typeface="Calibri" charset="0"/>
              <a:ea typeface="ＭＳ Ｐゴシック" charset="0"/>
              <a:cs typeface="ＭＳ Ｐゴシック" charset="0"/>
            </a:endParaRPr>
          </a:p>
          <a:p>
            <a:pPr marL="457200" indent="-457200" eaLnBrk="1" hangingPunct="1">
              <a:lnSpc>
                <a:spcPct val="80000"/>
              </a:lnSpc>
              <a:buFontTx/>
              <a:buAutoNum type="arabicPeriod" startAt="5"/>
            </a:pPr>
            <a:endParaRPr lang="fr-CH" sz="2000">
              <a:latin typeface="Calibri" charset="0"/>
              <a:ea typeface="ＭＳ Ｐゴシック" charset="0"/>
              <a:cs typeface="ＭＳ Ｐゴシック" charset="0"/>
            </a:endParaRPr>
          </a:p>
          <a:p>
            <a:pPr marL="457200" indent="-457200" eaLnBrk="1" hangingPunct="1">
              <a:lnSpc>
                <a:spcPct val="80000"/>
              </a:lnSpc>
              <a:buFontTx/>
              <a:buAutoNum type="arabicPeriod" startAt="5"/>
            </a:pPr>
            <a:endParaRPr lang="fr-CH" sz="2000">
              <a:latin typeface="Calibri" charset="0"/>
              <a:ea typeface="ＭＳ Ｐゴシック" charset="0"/>
              <a:cs typeface="ＭＳ Ｐゴシック" charset="0"/>
            </a:endParaRPr>
          </a:p>
          <a:p>
            <a:pPr marL="457200" indent="-457200" eaLnBrk="1" hangingPunct="1">
              <a:lnSpc>
                <a:spcPct val="80000"/>
              </a:lnSpc>
              <a:buFontTx/>
              <a:buAutoNum type="arabicPeriod" startAt="5"/>
            </a:pPr>
            <a:r>
              <a:rPr lang="fr-CH" sz="2000">
                <a:latin typeface="Calibri" charset="0"/>
                <a:ea typeface="ＭＳ Ｐゴシック" charset="0"/>
                <a:cs typeface="ＭＳ Ｐゴシック" charset="0"/>
              </a:rPr>
              <a:t>Si l’assuré n’approuve pas la décision sur opposition, il dispose d’un délai de 30 jours à compter de la notification de cette dernière pour déposer une </a:t>
            </a:r>
            <a:r>
              <a:rPr lang="fr-CH" sz="2000" u="sng">
                <a:latin typeface="Calibri" charset="0"/>
                <a:ea typeface="ＭＳ Ｐゴシック" charset="0"/>
                <a:cs typeface="ＭＳ Ｐゴシック" charset="0"/>
              </a:rPr>
              <a:t>plainte auprès du tribunal cantonal des assurances</a:t>
            </a:r>
            <a:r>
              <a:rPr lang="fr-CH" sz="2000">
                <a:latin typeface="Calibri" charset="0"/>
                <a:ea typeface="ＭＳ Ｐゴシック" charset="0"/>
                <a:cs typeface="ＭＳ Ｐゴシック" charset="0"/>
              </a:rPr>
              <a:t> (art. 86 LAMal); le tribunal compétent est celui du lieu du domicile du patient!!</a:t>
            </a:r>
          </a:p>
          <a:p>
            <a:pPr marL="457200" indent="-457200" eaLnBrk="1" hangingPunct="1">
              <a:lnSpc>
                <a:spcPct val="80000"/>
              </a:lnSpc>
              <a:buFontTx/>
              <a:buNone/>
            </a:pPr>
            <a:endParaRPr lang="fr-CH" sz="2000">
              <a:latin typeface="Calibri" charset="0"/>
              <a:ea typeface="ＭＳ Ｐゴシック" charset="0"/>
              <a:cs typeface="ＭＳ Ｐゴシック" charset="0"/>
            </a:endParaRPr>
          </a:p>
        </p:txBody>
      </p:sp>
      <p:sp>
        <p:nvSpPr>
          <p:cNvPr id="91141"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B2DBCF1F-17BA-8D4C-8628-87CEDDE23784}" type="slidenum">
              <a:rPr lang="de-CH" sz="1000"/>
              <a:pPr eaLnBrk="1" hangingPunct="1"/>
              <a:t>36</a:t>
            </a:fld>
            <a:endParaRPr lang="de-CH" sz="1000"/>
          </a:p>
        </p:txBody>
      </p:sp>
      <p:sp>
        <p:nvSpPr>
          <p:cNvPr id="91142"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title"/>
          </p:nvPr>
        </p:nvSpPr>
        <p:spPr>
          <a:xfrm>
            <a:off x="468313" y="188913"/>
            <a:ext cx="8229600" cy="422275"/>
          </a:xfrm>
        </p:spPr>
        <p:txBody>
          <a:bodyPr/>
          <a:lstStyle/>
          <a:p>
            <a:r>
              <a:rPr lang="fr-CH" b="1">
                <a:latin typeface="Calibri" charset="0"/>
                <a:ea typeface="ＭＳ Ｐゴシック" charset="0"/>
                <a:cs typeface="ＭＳ Ｐゴシック" charset="0"/>
              </a:rPr>
              <a:t>Refus de garantie de prise en charge:</a:t>
            </a:r>
            <a:br>
              <a:rPr lang="fr-CH" b="1">
                <a:latin typeface="Calibri" charset="0"/>
                <a:ea typeface="ＭＳ Ｐゴシック" charset="0"/>
                <a:cs typeface="ＭＳ Ｐゴシック" charset="0"/>
              </a:rPr>
            </a:br>
            <a:r>
              <a:rPr lang="fr-CH" b="1">
                <a:latin typeface="Calibri" charset="0"/>
                <a:ea typeface="ＭＳ Ｐゴシック" charset="0"/>
                <a:cs typeface="ＭＳ Ｐゴシック" charset="0"/>
              </a:rPr>
              <a:t>démarches juridiques</a:t>
            </a:r>
          </a:p>
        </p:txBody>
      </p:sp>
      <p:sp>
        <p:nvSpPr>
          <p:cNvPr id="92162" name="Rectangle 3"/>
          <p:cNvSpPr>
            <a:spLocks noGrp="1" noChangeArrowheads="1"/>
          </p:cNvSpPr>
          <p:nvPr>
            <p:ph type="body" idx="1"/>
          </p:nvPr>
        </p:nvSpPr>
        <p:spPr>
          <a:xfrm>
            <a:off x="468313" y="990600"/>
            <a:ext cx="8229600" cy="5462588"/>
          </a:xfrm>
        </p:spPr>
        <p:txBody>
          <a:bodyPr/>
          <a:lstStyle/>
          <a:p>
            <a:pPr marL="457200" indent="-457200">
              <a:buFontTx/>
              <a:buAutoNum type="arabicPeriod" startAt="6"/>
            </a:pPr>
            <a:endParaRPr lang="fr-CH" sz="2000">
              <a:latin typeface="Calibri" charset="0"/>
              <a:ea typeface="ＭＳ Ｐゴシック" charset="0"/>
              <a:cs typeface="ＭＳ Ｐゴシック" charset="0"/>
            </a:endParaRPr>
          </a:p>
          <a:p>
            <a:pPr marL="457200" indent="-457200">
              <a:buFontTx/>
              <a:buAutoNum type="arabicPeriod" startAt="6"/>
            </a:pPr>
            <a:endParaRPr lang="fr-CH" sz="2000">
              <a:latin typeface="Calibri" charset="0"/>
              <a:ea typeface="ＭＳ Ｐゴシック" charset="0"/>
              <a:cs typeface="ＭＳ Ｐゴシック" charset="0"/>
            </a:endParaRPr>
          </a:p>
          <a:p>
            <a:pPr marL="457200" indent="-457200">
              <a:buFontTx/>
              <a:buAutoNum type="arabicPeriod" startAt="6"/>
            </a:pPr>
            <a:r>
              <a:rPr lang="fr-CH" sz="2000">
                <a:latin typeface="Calibri" charset="0"/>
                <a:ea typeface="ＭＳ Ｐゴシック" charset="0"/>
                <a:cs typeface="ＭＳ Ｐゴシック" charset="0"/>
              </a:rPr>
              <a:t>Si, malgré la requête, l’assureur ne délivre pas de décision ou de décision sur opposition, l’assuré peut directement s’adresser au tribunal cantonal des assurances pour déposer une plainte (art. 86 LAMal).</a:t>
            </a:r>
          </a:p>
          <a:p>
            <a:pPr marL="457200" indent="-457200">
              <a:buFontTx/>
              <a:buNone/>
            </a:pPr>
            <a:r>
              <a:rPr lang="fr-CH" sz="2000">
                <a:latin typeface="Calibri" charset="0"/>
                <a:ea typeface="ＭＳ Ｐゴシック" charset="0"/>
                <a:cs typeface="ＭＳ Ｐゴシック" charset="0"/>
              </a:rPr>
              <a:t>        La procédure du tribunal cantonal des assurances est régie par l’art. 87 </a:t>
            </a:r>
          </a:p>
          <a:p>
            <a:pPr marL="457200" indent="-457200">
              <a:buFontTx/>
              <a:buNone/>
            </a:pPr>
            <a:r>
              <a:rPr lang="fr-CH" sz="2000">
                <a:latin typeface="Calibri" charset="0"/>
                <a:ea typeface="ＭＳ Ｐゴシック" charset="0"/>
                <a:cs typeface="ＭＳ Ｐゴシック" charset="0"/>
              </a:rPr>
              <a:t>        LAMal.</a:t>
            </a:r>
          </a:p>
          <a:p>
            <a:pPr marL="457200" indent="-457200"/>
            <a:endParaRPr lang="fr-CH" sz="2000">
              <a:latin typeface="Calibri" charset="0"/>
              <a:ea typeface="ＭＳ Ｐゴシック" charset="0"/>
              <a:cs typeface="ＭＳ Ｐゴシック" charset="0"/>
            </a:endParaRPr>
          </a:p>
        </p:txBody>
      </p:sp>
      <p:sp>
        <p:nvSpPr>
          <p:cNvPr id="92163"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92164"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1C15E403-F60D-7540-82CC-14BAA117A149}" type="slidenum">
              <a:rPr lang="de-CH" sz="1000"/>
              <a:pPr eaLnBrk="1" hangingPunct="1"/>
              <a:t>37</a:t>
            </a:fld>
            <a:endParaRPr lang="de-CH" sz="1000"/>
          </a:p>
        </p:txBody>
      </p:sp>
      <p:sp>
        <p:nvSpPr>
          <p:cNvPr id="92165"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93186"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6F76FC82-1BAB-3547-B703-1187AAC3DEBC}" type="slidenum">
              <a:rPr lang="de-CH" sz="1000"/>
              <a:pPr algn="r" eaLnBrk="1" hangingPunct="1"/>
              <a:t>38</a:t>
            </a:fld>
            <a:endParaRPr lang="de-CH" sz="1000"/>
          </a:p>
        </p:txBody>
      </p:sp>
      <p:sp>
        <p:nvSpPr>
          <p:cNvPr id="93187" name="Rectangle 2"/>
          <p:cNvSpPr>
            <a:spLocks noGrp="1" noChangeArrowheads="1"/>
          </p:cNvSpPr>
          <p:nvPr>
            <p:ph type="title"/>
          </p:nvPr>
        </p:nvSpPr>
        <p:spPr>
          <a:xfrm>
            <a:off x="468313" y="188913"/>
            <a:ext cx="8229600" cy="461962"/>
          </a:xfrm>
        </p:spPr>
        <p:txBody>
          <a:bodyPr/>
          <a:lstStyle/>
          <a:p>
            <a:pPr eaLnBrk="1" hangingPunct="1"/>
            <a:r>
              <a:rPr lang="fr-CH" b="1">
                <a:latin typeface="Calibri" charset="0"/>
                <a:ea typeface="ＭＳ Ｐゴシック" charset="0"/>
                <a:cs typeface="ＭＳ Ｐゴシック" charset="0"/>
              </a:rPr>
              <a:t>Refus de garantie de prise en charge:</a:t>
            </a:r>
            <a:br>
              <a:rPr lang="fr-CH" b="1">
                <a:latin typeface="Calibri" charset="0"/>
                <a:ea typeface="ＭＳ Ｐゴシック" charset="0"/>
                <a:cs typeface="ＭＳ Ｐゴシック" charset="0"/>
              </a:rPr>
            </a:br>
            <a:r>
              <a:rPr lang="fr-CH" b="1">
                <a:latin typeface="Calibri" charset="0"/>
                <a:ea typeface="ＭＳ Ｐゴシック" charset="0"/>
                <a:cs typeface="ＭＳ Ｐゴシック" charset="0"/>
              </a:rPr>
              <a:t>démarches juridiques</a:t>
            </a:r>
          </a:p>
        </p:txBody>
      </p:sp>
      <p:sp>
        <p:nvSpPr>
          <p:cNvPr id="100356" name="Rectangle 3"/>
          <p:cNvSpPr>
            <a:spLocks noGrp="1" noChangeArrowheads="1"/>
          </p:cNvSpPr>
          <p:nvPr>
            <p:ph type="body" idx="1"/>
          </p:nvPr>
        </p:nvSpPr>
        <p:spPr>
          <a:xfrm>
            <a:off x="468313" y="1143000"/>
            <a:ext cx="8229600" cy="5310188"/>
          </a:xfrm>
        </p:spPr>
        <p:txBody>
          <a:bodyPr/>
          <a:lstStyle/>
          <a:p>
            <a:pPr eaLnBrk="1" hangingPunct="1">
              <a:buFontTx/>
              <a:buNone/>
              <a:defRPr/>
            </a:pPr>
            <a:endParaRPr lang="fr-CH" sz="2000" dirty="0">
              <a:latin typeface="Calibri" charset="0"/>
              <a:ea typeface="ＭＳ Ｐゴシック" charset="0"/>
              <a:cs typeface="ＭＳ Ｐゴシック" charset="0"/>
            </a:endParaRPr>
          </a:p>
          <a:p>
            <a:pPr eaLnBrk="1" hangingPunct="1">
              <a:buFontTx/>
              <a:buNone/>
              <a:defRPr/>
            </a:pPr>
            <a:endParaRPr lang="fr-CH" sz="2000" dirty="0">
              <a:latin typeface="Calibri" charset="0"/>
              <a:ea typeface="ＭＳ Ｐゴシック" charset="0"/>
              <a:cs typeface="ＭＳ Ｐゴシック" charset="0"/>
            </a:endParaRPr>
          </a:p>
          <a:p>
            <a:pPr eaLnBrk="1" hangingPunct="1">
              <a:buFontTx/>
              <a:buAutoNum type="arabicPeriod" startAt="7"/>
              <a:defRPr/>
            </a:pPr>
            <a:r>
              <a:rPr lang="fr-CH" sz="2000" dirty="0">
                <a:latin typeface="Calibri" charset="0"/>
                <a:ea typeface="ＭＳ Ｐゴシック" charset="0"/>
                <a:cs typeface="ＭＳ Ｐゴシック" charset="0"/>
              </a:rPr>
              <a:t>Tout assuré ou tout assureur qui perd le procès devant le tribunal cantonal des assurances a la possibilité de déposer un </a:t>
            </a:r>
            <a:r>
              <a:rPr lang="fr-CH" sz="2000" u="sng" dirty="0">
                <a:latin typeface="Calibri" charset="0"/>
                <a:ea typeface="ＭＳ Ｐゴシック" charset="0"/>
                <a:cs typeface="ＭＳ Ｐゴシック" charset="0"/>
              </a:rPr>
              <a:t>recours de droit administratif</a:t>
            </a:r>
            <a:r>
              <a:rPr lang="fr-CH" sz="2000" dirty="0">
                <a:latin typeface="Calibri" charset="0"/>
                <a:ea typeface="ＭＳ Ｐゴシック" charset="0"/>
                <a:cs typeface="ＭＳ Ｐゴシック" charset="0"/>
              </a:rPr>
              <a:t> auprès du Tribunal fédéral </a:t>
            </a:r>
            <a:r>
              <a:rPr lang="fr-CH" sz="2000" dirty="0" smtClean="0">
                <a:latin typeface="Calibri" charset="0"/>
                <a:ea typeface="ＭＳ Ｐゴシック" charset="0"/>
                <a:cs typeface="ＭＳ Ｐゴシック" charset="0"/>
              </a:rPr>
              <a:t>à Lucerne </a:t>
            </a:r>
            <a:r>
              <a:rPr lang="fr-CH" sz="2000" u="sng" dirty="0">
                <a:latin typeface="Calibri" charset="0"/>
                <a:ea typeface="ＭＳ Ｐゴシック" charset="0"/>
                <a:cs typeface="ＭＳ Ｐゴシック" charset="0"/>
              </a:rPr>
              <a:t>dans les 30 jours </a:t>
            </a:r>
            <a:r>
              <a:rPr lang="fr-CH" sz="2000" dirty="0">
                <a:latin typeface="Calibri" charset="0"/>
                <a:ea typeface="ＭＳ Ｐゴシック" charset="0"/>
                <a:cs typeface="ＭＳ Ｐゴシック" charset="0"/>
              </a:rPr>
              <a:t>suivant le prononcé du jugement en sa </a:t>
            </a:r>
            <a:r>
              <a:rPr lang="fr-CH" sz="2000" dirty="0" smtClean="0">
                <a:latin typeface="Calibri" charset="0"/>
                <a:ea typeface="ＭＳ Ｐゴシック" charset="0"/>
                <a:cs typeface="ＭＳ Ｐゴシック" charset="0"/>
              </a:rPr>
              <a:t>défaveur </a:t>
            </a:r>
          </a:p>
          <a:p>
            <a:pPr marL="0" indent="0" eaLnBrk="1" hangingPunct="1">
              <a:buFontTx/>
              <a:buNone/>
              <a:defRPr/>
            </a:pPr>
            <a:r>
              <a:rPr lang="fr-CH" sz="2000" dirty="0" smtClean="0">
                <a:latin typeface="Calibri" charset="0"/>
                <a:ea typeface="ＭＳ Ｐゴシック" charset="0"/>
                <a:cs typeface="ＭＳ Ｐゴシック" charset="0"/>
              </a:rPr>
              <a:t>      (</a:t>
            </a:r>
            <a:r>
              <a:rPr lang="fr-CH" sz="2000" dirty="0" smtClean="0"/>
              <a:t>Loi sur le Tribunal fédéral, LTF)</a:t>
            </a:r>
            <a:endParaRPr lang="fr-CH" sz="2000" dirty="0">
              <a:latin typeface="Calibri" charset="0"/>
              <a:ea typeface="ＭＳ Ｐゴシック" charset="0"/>
              <a:cs typeface="ＭＳ Ｐゴシック" charset="0"/>
            </a:endParaRPr>
          </a:p>
          <a:p>
            <a:pPr eaLnBrk="1" hangingPunct="1">
              <a:buFontTx/>
              <a:buNone/>
              <a:defRPr/>
            </a:pPr>
            <a:r>
              <a:rPr lang="fr-CH" sz="2000" dirty="0">
                <a:latin typeface="Calibri" charset="0"/>
                <a:ea typeface="ＭＳ Ｐゴシック" charset="0"/>
                <a:cs typeface="ＭＳ Ｐゴシック" charset="0"/>
              </a:rPr>
              <a:t> </a:t>
            </a:r>
          </a:p>
        </p:txBody>
      </p:sp>
      <p:sp>
        <p:nvSpPr>
          <p:cNvPr id="93189"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99D3D3ED-9E86-FD44-96D9-BF311F57C022}" type="slidenum">
              <a:rPr lang="de-CH" sz="1000"/>
              <a:pPr eaLnBrk="1" hangingPunct="1"/>
              <a:t>38</a:t>
            </a:fld>
            <a:endParaRPr lang="de-CH" sz="1000"/>
          </a:p>
        </p:txBody>
      </p:sp>
      <p:sp>
        <p:nvSpPr>
          <p:cNvPr id="93190"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ChangeArrowheads="1"/>
          </p:cNvSpPr>
          <p:nvPr>
            <p:ph type="title"/>
          </p:nvPr>
        </p:nvSpPr>
        <p:spPr>
          <a:xfrm>
            <a:off x="457200" y="-228600"/>
            <a:ext cx="8229600" cy="1143000"/>
          </a:xfrm>
        </p:spPr>
        <p:txBody>
          <a:bodyPr/>
          <a:lstStyle/>
          <a:p>
            <a:r>
              <a:rPr lang="fr-CH" b="1">
                <a:latin typeface="Calibri" charset="0"/>
                <a:ea typeface="ＭＳ Ｐゴシック" charset="0"/>
                <a:cs typeface="ＭＳ Ｐゴシック" charset="0"/>
              </a:rPr>
              <a:t>Refus de garantie de prise en charge:</a:t>
            </a:r>
            <a:br>
              <a:rPr lang="fr-CH" b="1">
                <a:latin typeface="Calibri" charset="0"/>
                <a:ea typeface="ＭＳ Ｐゴシック" charset="0"/>
                <a:cs typeface="ＭＳ Ｐゴシック" charset="0"/>
              </a:rPr>
            </a:br>
            <a:r>
              <a:rPr lang="fr-CH" b="1">
                <a:latin typeface="Calibri" charset="0"/>
                <a:ea typeface="ＭＳ Ｐゴシック" charset="0"/>
                <a:cs typeface="ＭＳ Ｐゴシック" charset="0"/>
              </a:rPr>
              <a:t>démarches juridiques</a:t>
            </a:r>
          </a:p>
        </p:txBody>
      </p:sp>
      <p:sp>
        <p:nvSpPr>
          <p:cNvPr id="94210" name="Rectangle 3"/>
          <p:cNvSpPr>
            <a:spLocks noGrp="1" noChangeArrowheads="1"/>
          </p:cNvSpPr>
          <p:nvPr>
            <p:ph type="body" idx="1"/>
          </p:nvPr>
        </p:nvSpPr>
        <p:spPr>
          <a:xfrm>
            <a:off x="468313" y="990600"/>
            <a:ext cx="8229600" cy="5462588"/>
          </a:xfrm>
        </p:spPr>
        <p:txBody>
          <a:bodyPr/>
          <a:lstStyle/>
          <a:p>
            <a:pPr marL="457200" indent="-457200">
              <a:buFontTx/>
              <a:buAutoNum type="arabicPeriod" startAt="8"/>
            </a:pPr>
            <a:endParaRPr lang="fr-CH" sz="2000">
              <a:latin typeface="Calibri" charset="0"/>
              <a:ea typeface="ＭＳ Ｐゴシック" charset="0"/>
              <a:cs typeface="ＭＳ Ｐゴシック" charset="0"/>
            </a:endParaRPr>
          </a:p>
          <a:p>
            <a:pPr marL="457200" indent="-457200">
              <a:buFontTx/>
              <a:buAutoNum type="arabicPeriod" startAt="8"/>
            </a:pPr>
            <a:endParaRPr lang="fr-CH" sz="2000">
              <a:latin typeface="Calibri" charset="0"/>
              <a:ea typeface="ＭＳ Ｐゴシック" charset="0"/>
              <a:cs typeface="ＭＳ Ｐゴシック" charset="0"/>
            </a:endParaRPr>
          </a:p>
          <a:p>
            <a:pPr marL="457200" indent="-457200">
              <a:buFontTx/>
              <a:buAutoNum type="arabicPeriod" startAt="8"/>
            </a:pPr>
            <a:endParaRPr lang="fr-CH" sz="2000">
              <a:latin typeface="Calibri" charset="0"/>
              <a:ea typeface="ＭＳ Ｐゴシック" charset="0"/>
              <a:cs typeface="ＭＳ Ｐゴシック" charset="0"/>
            </a:endParaRPr>
          </a:p>
          <a:p>
            <a:pPr marL="457200" indent="-457200">
              <a:buFontTx/>
              <a:buAutoNum type="arabicPeriod" startAt="8"/>
            </a:pPr>
            <a:endParaRPr lang="fr-CH" sz="2000">
              <a:latin typeface="Calibri" charset="0"/>
              <a:ea typeface="ＭＳ Ｐゴシック" charset="0"/>
              <a:cs typeface="ＭＳ Ｐゴシック" charset="0"/>
            </a:endParaRPr>
          </a:p>
          <a:p>
            <a:pPr marL="457200" indent="-457200">
              <a:buFontTx/>
              <a:buAutoNum type="arabicPeriod" startAt="8"/>
            </a:pPr>
            <a:r>
              <a:rPr lang="fr-CH" sz="2000">
                <a:latin typeface="Calibri" charset="0"/>
                <a:ea typeface="ＭＳ Ｐゴシック" charset="0"/>
                <a:cs typeface="ＭＳ Ｐゴシック" charset="0"/>
              </a:rPr>
              <a:t>Si le TFA rejette la plainte, </a:t>
            </a:r>
            <a:r>
              <a:rPr lang="fr-CH" sz="2000" u="sng">
                <a:latin typeface="Calibri" charset="0"/>
                <a:ea typeface="ＭＳ Ｐゴシック" charset="0"/>
                <a:cs typeface="ＭＳ Ｐゴシック" charset="0"/>
              </a:rPr>
              <a:t>la décision de l’assureur acquiert force de chose jugée</a:t>
            </a:r>
            <a:r>
              <a:rPr lang="fr-CH" sz="2000">
                <a:latin typeface="Calibri" charset="0"/>
                <a:ea typeface="ＭＳ Ｐゴシック" charset="0"/>
                <a:cs typeface="ＭＳ Ｐゴシック" charset="0"/>
              </a:rPr>
              <a:t>.</a:t>
            </a:r>
          </a:p>
          <a:p>
            <a:pPr marL="457200" indent="-457200">
              <a:buFontTx/>
              <a:buNone/>
            </a:pPr>
            <a:r>
              <a:rPr lang="fr-CH" sz="2000">
                <a:latin typeface="Calibri" charset="0"/>
                <a:ea typeface="ＭＳ Ｐゴシック" charset="0"/>
                <a:cs typeface="ＭＳ Ｐゴシック" charset="0"/>
              </a:rPr>
              <a:t>        Cela signifie qu’il ne peut plus être apporté de modification à son </a:t>
            </a:r>
          </a:p>
          <a:p>
            <a:pPr marL="457200" indent="-457200">
              <a:buFontTx/>
              <a:buNone/>
            </a:pPr>
            <a:r>
              <a:rPr lang="fr-CH" sz="2000">
                <a:latin typeface="Calibri" charset="0"/>
                <a:ea typeface="ＭＳ Ｐゴシック" charset="0"/>
                <a:cs typeface="ＭＳ Ｐゴシック" charset="0"/>
              </a:rPr>
              <a:t>        contenu et que la décision peut donc être appliquée.</a:t>
            </a:r>
          </a:p>
        </p:txBody>
      </p:sp>
      <p:sp>
        <p:nvSpPr>
          <p:cNvPr id="94211"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94212"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AC5AB771-B966-6547-8C49-827DD1675DAB}" type="slidenum">
              <a:rPr lang="de-CH" sz="1000"/>
              <a:pPr eaLnBrk="1" hangingPunct="1"/>
              <a:t>39</a:t>
            </a:fld>
            <a:endParaRPr lang="de-CH" sz="1000"/>
          </a:p>
        </p:txBody>
      </p:sp>
      <p:sp>
        <p:nvSpPr>
          <p:cNvPr id="94213"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Fußzeilenplatzhalter 3"/>
          <p:cNvSpPr txBox="1">
            <a:spLocks noGrp="1"/>
          </p:cNvSpPr>
          <p:nvPr/>
        </p:nvSpPr>
        <p:spPr bwMode="auto">
          <a:xfrm>
            <a:off x="1835150" y="6524625"/>
            <a:ext cx="6624638" cy="196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endParaRPr lang="de-DE" sz="1000"/>
          </a:p>
        </p:txBody>
      </p:sp>
      <p:sp>
        <p:nvSpPr>
          <p:cNvPr id="43010" name="Datumsplatzhalter 5"/>
          <p:cNvSpPr txBox="1">
            <a:spLocks noGrp="1"/>
          </p:cNvSpPr>
          <p:nvPr/>
        </p:nvSpPr>
        <p:spPr bwMode="auto">
          <a:xfrm>
            <a:off x="684213" y="6524625"/>
            <a:ext cx="1008062" cy="188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l" eaLnBrk="1" hangingPunct="1"/>
            <a:endParaRPr lang="de-DE" sz="1000"/>
          </a:p>
        </p:txBody>
      </p:sp>
      <p:sp>
        <p:nvSpPr>
          <p:cNvPr id="43011" name="Rectangle 4"/>
          <p:cNvSpPr>
            <a:spLocks noGrp="1" noChangeArrowheads="1"/>
          </p:cNvSpPr>
          <p:nvPr>
            <p:ph type="title" idx="4294967295"/>
          </p:nvPr>
        </p:nvSpPr>
        <p:spPr>
          <a:xfrm>
            <a:off x="468313" y="188913"/>
            <a:ext cx="8229600" cy="877887"/>
          </a:xfrm>
        </p:spPr>
        <p:txBody>
          <a:bodyPr/>
          <a:lstStyle/>
          <a:p>
            <a:pPr eaLnBrk="1" hangingPunct="1"/>
            <a:r>
              <a:rPr lang="fr-CH" sz="2000" b="1">
                <a:latin typeface="Calibri" charset="0"/>
                <a:ea typeface="ＭＳ Ｐゴシック" charset="0"/>
                <a:cs typeface="ＭＳ Ｐゴシック" charset="0"/>
              </a:rPr>
              <a:t>OPAS, Ordonnance sur les prestations de l’assurance des soins, art. 2 &amp; 3</a:t>
            </a:r>
            <a:br>
              <a:rPr lang="fr-CH" sz="2000" b="1">
                <a:latin typeface="Calibri" charset="0"/>
                <a:ea typeface="ＭＳ Ｐゴシック" charset="0"/>
                <a:cs typeface="ＭＳ Ｐゴシック" charset="0"/>
              </a:rPr>
            </a:br>
            <a:r>
              <a:rPr lang="fr-CH" sz="2000" b="1">
                <a:latin typeface="Calibri" charset="0"/>
                <a:ea typeface="ＭＳ Ｐゴシック" charset="0"/>
                <a:cs typeface="ＭＳ Ｐゴシック" charset="0"/>
              </a:rPr>
              <a:t>Modifications du 5 juin 2009  </a:t>
            </a:r>
          </a:p>
        </p:txBody>
      </p:sp>
      <p:sp>
        <p:nvSpPr>
          <p:cNvPr id="6150" name="Rectangle 7"/>
          <p:cNvSpPr>
            <a:spLocks noGrp="1" noChangeArrowheads="1"/>
          </p:cNvSpPr>
          <p:nvPr>
            <p:ph type="body" idx="4294967295"/>
          </p:nvPr>
        </p:nvSpPr>
        <p:spPr>
          <a:xfrm>
            <a:off x="323850" y="914400"/>
            <a:ext cx="8496300" cy="5538788"/>
          </a:xfrm>
        </p:spPr>
        <p:txBody>
          <a:bodyPr/>
          <a:lstStyle/>
          <a:p>
            <a:pPr marL="447675" indent="-447675" algn="ctr" eaLnBrk="1" hangingPunct="1">
              <a:spcBef>
                <a:spcPct val="0"/>
              </a:spcBef>
              <a:buFontTx/>
              <a:buNone/>
              <a:defRPr/>
            </a:pPr>
            <a:r>
              <a:rPr lang="fr-CH" sz="1800" b="1" dirty="0" smtClean="0">
                <a:solidFill>
                  <a:schemeClr val="tx1"/>
                </a:solidFill>
                <a:latin typeface="Calibri" charset="0"/>
                <a:ea typeface="ＭＳ Ｐゴシック" charset="0"/>
                <a:cs typeface="ＭＳ Ｐゴシック" charset="0"/>
              </a:rPr>
              <a:t>I </a:t>
            </a:r>
            <a:r>
              <a:rPr lang="fr-CH" sz="1800" dirty="0">
                <a:solidFill>
                  <a:schemeClr val="tx1"/>
                </a:solidFill>
                <a:latin typeface="Calibri" charset="0"/>
                <a:ea typeface="ＭＳ Ｐゴシック" charset="0"/>
                <a:cs typeface="ＭＳ Ｐゴシック" charset="0"/>
              </a:rPr>
              <a:t>L’ordonnance du 29 septembre 1995 sur les prestations de l’assurance des soins (OPAS) est modifiée comme suit</a:t>
            </a:r>
          </a:p>
          <a:p>
            <a:pPr marL="447675" indent="-447675" eaLnBrk="1" hangingPunct="1">
              <a:buFontTx/>
              <a:buNone/>
              <a:defRPr/>
            </a:pPr>
            <a:r>
              <a:rPr lang="fr-CH" sz="1800" b="1" dirty="0" smtClean="0">
                <a:latin typeface="Calibri" charset="0"/>
                <a:ea typeface="ＭＳ Ｐゴシック" charset="0"/>
                <a:cs typeface="ＭＳ Ｐゴシック" charset="0"/>
              </a:rPr>
              <a:t>Art</a:t>
            </a:r>
            <a:r>
              <a:rPr lang="fr-CH" sz="1800" b="1" dirty="0">
                <a:latin typeface="Calibri" charset="0"/>
                <a:ea typeface="ＭＳ Ｐゴシック" charset="0"/>
                <a:cs typeface="ＭＳ Ｐゴシック" charset="0"/>
              </a:rPr>
              <a:t>. 2                    Principe</a:t>
            </a:r>
          </a:p>
          <a:p>
            <a:pPr eaLnBrk="1" hangingPunct="1">
              <a:buFontTx/>
              <a:buAutoNum type="arabicPlain"/>
              <a:defRPr/>
            </a:pPr>
            <a:r>
              <a:rPr lang="fr-CH" sz="1800" dirty="0" smtClean="0">
                <a:latin typeface="Calibri" charset="0"/>
                <a:ea typeface="ＭＳ Ｐゴシック" charset="0"/>
                <a:cs typeface="ＭＳ Ｐゴシック" charset="0"/>
              </a:rPr>
              <a:t>L’assurance </a:t>
            </a:r>
            <a:r>
              <a:rPr lang="fr-CH" sz="1800" dirty="0">
                <a:latin typeface="Calibri" charset="0"/>
                <a:ea typeface="ＭＳ Ｐゴシック" charset="0"/>
                <a:cs typeface="ＭＳ Ｐゴシック" charset="0"/>
              </a:rPr>
              <a:t>prend en charge les coûts de la psychothérapie effectuée par </a:t>
            </a:r>
            <a:r>
              <a:rPr lang="fr-CH" sz="1800" dirty="0" smtClean="0">
                <a:latin typeface="Calibri" charset="0"/>
                <a:ea typeface="ＭＳ Ｐゴシック" charset="0"/>
                <a:cs typeface="ＭＳ Ｐゴシック" charset="0"/>
              </a:rPr>
              <a:t>un médecin selon </a:t>
            </a:r>
            <a:r>
              <a:rPr lang="fr-CH" sz="1800" dirty="0">
                <a:latin typeface="Calibri" charset="0"/>
                <a:ea typeface="ＭＳ Ｐゴシック" charset="0"/>
                <a:cs typeface="ＭＳ Ｐゴシック" charset="0"/>
              </a:rPr>
              <a:t>des méthodes dont l’efficacité est scientifiquement prouvée</a:t>
            </a:r>
            <a:r>
              <a:rPr lang="fr-CH" sz="1800" dirty="0" smtClean="0">
                <a:latin typeface="Calibri" charset="0"/>
                <a:ea typeface="ＭＳ Ｐゴシック" charset="0"/>
                <a:cs typeface="ＭＳ Ｐゴシック" charset="0"/>
              </a:rPr>
              <a:t>.</a:t>
            </a:r>
          </a:p>
          <a:p>
            <a:pPr eaLnBrk="1" hangingPunct="1">
              <a:buFontTx/>
              <a:buNone/>
              <a:tabLst>
                <a:tab pos="895350" algn="l"/>
              </a:tabLst>
              <a:defRPr/>
            </a:pPr>
            <a:r>
              <a:rPr lang="fr-CH" sz="1800" b="1" dirty="0" smtClean="0">
                <a:latin typeface="Calibri" charset="0"/>
                <a:ea typeface="ＭＳ Ｐゴシック" charset="0"/>
                <a:cs typeface="ＭＳ Ｐゴシック" charset="0"/>
              </a:rPr>
              <a:t>2</a:t>
            </a:r>
            <a:r>
              <a:rPr lang="fr-CH" sz="1800" dirty="0" smtClean="0">
                <a:latin typeface="Calibri" charset="0"/>
                <a:ea typeface="ＭＳ Ｐゴシック" charset="0"/>
                <a:cs typeface="ＭＳ Ｐゴシック" charset="0"/>
              </a:rPr>
              <a:t>     On entend par psychothérapie une forme de traitement qui:</a:t>
            </a:r>
          </a:p>
          <a:p>
            <a:pPr eaLnBrk="1" hangingPunct="1">
              <a:buFontTx/>
              <a:buNone/>
              <a:tabLst>
                <a:tab pos="895350" algn="l"/>
              </a:tabLst>
              <a:defRPr/>
            </a:pPr>
            <a:r>
              <a:rPr lang="fr-CH" sz="1800" dirty="0" smtClean="0">
                <a:latin typeface="Calibri" charset="0"/>
                <a:ea typeface="ＭＳ Ｐゴシック" charset="0"/>
                <a:cs typeface="ＭＳ Ｐゴシック" charset="0"/>
              </a:rPr>
              <a:t>            a. concerne des maladies psychiques et psychosomatiques; </a:t>
            </a:r>
          </a:p>
          <a:p>
            <a:pPr eaLnBrk="1" hangingPunct="1">
              <a:buFontTx/>
              <a:buNone/>
              <a:tabLst>
                <a:tab pos="895350" algn="l"/>
              </a:tabLst>
              <a:defRPr/>
            </a:pPr>
            <a:r>
              <a:rPr lang="fr-CH" sz="1800" dirty="0" smtClean="0">
                <a:latin typeface="Calibri" charset="0"/>
                <a:ea typeface="ＭＳ Ｐゴシック" charset="0"/>
                <a:cs typeface="ＭＳ Ｐゴシック" charset="0"/>
              </a:rPr>
              <a:t>            b. vise un objectif thérapeutique défini; </a:t>
            </a:r>
          </a:p>
          <a:p>
            <a:pPr eaLnBrk="1" hangingPunct="1">
              <a:buFontTx/>
              <a:buNone/>
              <a:tabLst>
                <a:tab pos="895350" algn="l"/>
              </a:tabLst>
              <a:defRPr/>
            </a:pPr>
            <a:r>
              <a:rPr lang="fr-CH" sz="1800" dirty="0" smtClean="0">
                <a:latin typeface="Calibri" charset="0"/>
                <a:ea typeface="ＭＳ Ｐゴシック" charset="0"/>
                <a:cs typeface="ＭＳ Ｐゴシック" charset="0"/>
              </a:rPr>
              <a:t>            c. repose essentiellement sur la communication verbale, mais n’exclut 	pas les    </a:t>
            </a:r>
          </a:p>
          <a:p>
            <a:pPr eaLnBrk="1" hangingPunct="1">
              <a:buFontTx/>
              <a:buNone/>
              <a:tabLst>
                <a:tab pos="895350" algn="l"/>
              </a:tabLst>
              <a:defRPr/>
            </a:pPr>
            <a:r>
              <a:rPr lang="fr-CH" sz="1800" dirty="0">
                <a:latin typeface="Calibri" charset="0"/>
                <a:ea typeface="ＭＳ Ｐゴシック" charset="0"/>
                <a:cs typeface="ＭＳ Ｐゴシック" charset="0"/>
              </a:rPr>
              <a:t> </a:t>
            </a:r>
            <a:r>
              <a:rPr lang="fr-CH" sz="1800" dirty="0" smtClean="0">
                <a:latin typeface="Calibri" charset="0"/>
                <a:ea typeface="ＭＳ Ｐゴシック" charset="0"/>
                <a:cs typeface="ＭＳ Ｐゴシック" charset="0"/>
              </a:rPr>
              <a:t>               traitements médicamenteux de soutien;</a:t>
            </a:r>
          </a:p>
          <a:p>
            <a:pPr eaLnBrk="1" hangingPunct="1">
              <a:buFontTx/>
              <a:buNone/>
              <a:tabLst>
                <a:tab pos="895350" algn="l"/>
              </a:tabLst>
              <a:defRPr/>
            </a:pPr>
            <a:r>
              <a:rPr lang="fr-CH" sz="1800" dirty="0" smtClean="0">
                <a:latin typeface="Calibri" charset="0"/>
                <a:ea typeface="ＭＳ Ｐゴシック" charset="0"/>
                <a:cs typeface="ＭＳ Ｐゴシック" charset="0"/>
              </a:rPr>
              <a:t>            d. se base sur une théorie du vécu et du comportement normaux et 	pathologiques ainsi que sur un diagnostic étiologique;</a:t>
            </a:r>
          </a:p>
          <a:p>
            <a:pPr eaLnBrk="1" hangingPunct="1">
              <a:buFontTx/>
              <a:buNone/>
              <a:tabLst>
                <a:tab pos="895350" algn="l"/>
              </a:tabLst>
              <a:defRPr/>
            </a:pPr>
            <a:r>
              <a:rPr lang="fr-CH" sz="1800" dirty="0" smtClean="0">
                <a:latin typeface="Calibri" charset="0"/>
                <a:ea typeface="ＭＳ Ｐゴシック" charset="0"/>
                <a:cs typeface="ＭＳ Ｐゴシック" charset="0"/>
              </a:rPr>
              <a:t>            e. comprend la réflexion systématique et une relation thérapeutique 	suivie;</a:t>
            </a:r>
          </a:p>
          <a:p>
            <a:pPr eaLnBrk="1" hangingPunct="1">
              <a:buFontTx/>
              <a:buNone/>
              <a:tabLst>
                <a:tab pos="895350" algn="l"/>
              </a:tabLst>
              <a:defRPr/>
            </a:pPr>
            <a:r>
              <a:rPr lang="fr-CH" sz="1800" dirty="0" smtClean="0">
                <a:latin typeface="Calibri" charset="0"/>
                <a:ea typeface="ＭＳ Ｐゴシック" charset="0"/>
                <a:cs typeface="ＭＳ Ｐゴシック" charset="0"/>
              </a:rPr>
              <a:t>            f. se caractérise par un rapport de travail de confiance ainsi que par des 	séances    </a:t>
            </a:r>
          </a:p>
          <a:p>
            <a:pPr eaLnBrk="1" hangingPunct="1">
              <a:buFontTx/>
              <a:buNone/>
              <a:tabLst>
                <a:tab pos="895350" algn="l"/>
              </a:tabLst>
              <a:defRPr/>
            </a:pPr>
            <a:r>
              <a:rPr lang="fr-CH" sz="1800" dirty="0">
                <a:latin typeface="Calibri" charset="0"/>
                <a:ea typeface="ＭＳ Ｐゴシック" charset="0"/>
                <a:cs typeface="ＭＳ Ｐゴシック" charset="0"/>
              </a:rPr>
              <a:t> </a:t>
            </a:r>
            <a:r>
              <a:rPr lang="fr-CH" sz="1800" dirty="0" smtClean="0">
                <a:latin typeface="Calibri" charset="0"/>
                <a:ea typeface="ＭＳ Ｐゴシック" charset="0"/>
                <a:cs typeface="ＭＳ Ｐゴシック" charset="0"/>
              </a:rPr>
              <a:t>              de thérapie régulières et planifiées; </a:t>
            </a:r>
          </a:p>
          <a:p>
            <a:pPr eaLnBrk="1" hangingPunct="1">
              <a:buFontTx/>
              <a:buNone/>
              <a:tabLst>
                <a:tab pos="895350" algn="l"/>
              </a:tabLst>
              <a:defRPr/>
            </a:pPr>
            <a:r>
              <a:rPr lang="fr-CH" sz="1800" dirty="0" smtClean="0">
                <a:latin typeface="Calibri" charset="0"/>
                <a:ea typeface="ＭＳ Ｐゴシック" charset="0"/>
                <a:cs typeface="ＭＳ Ｐゴシック" charset="0"/>
              </a:rPr>
              <a:t>            g. peut être pratiquée sous forme de thérapie individuelle, familiale, de 	couple ou </a:t>
            </a:r>
          </a:p>
          <a:p>
            <a:pPr eaLnBrk="1" hangingPunct="1">
              <a:buFontTx/>
              <a:buNone/>
              <a:tabLst>
                <a:tab pos="895350" algn="l"/>
              </a:tabLst>
              <a:defRPr/>
            </a:pPr>
            <a:r>
              <a:rPr lang="fr-CH" sz="1800" dirty="0">
                <a:latin typeface="Calibri" charset="0"/>
                <a:ea typeface="ＭＳ Ｐゴシック" charset="0"/>
                <a:cs typeface="ＭＳ Ｐゴシック" charset="0"/>
              </a:rPr>
              <a:t> </a:t>
            </a:r>
            <a:r>
              <a:rPr lang="fr-CH" sz="1800" dirty="0" smtClean="0">
                <a:latin typeface="Calibri" charset="0"/>
                <a:ea typeface="ＭＳ Ｐゴシック" charset="0"/>
                <a:cs typeface="ＭＳ Ｐゴシック" charset="0"/>
              </a:rPr>
              <a:t>               en groupe.</a:t>
            </a:r>
          </a:p>
        </p:txBody>
      </p:sp>
      <p:sp>
        <p:nvSpPr>
          <p:cNvPr id="43013" name="Fußzeilenplatzhalt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43014" name="Foliennummernplatzhalter 2"/>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0524FA73-02BB-6444-B8AA-549AABC44497}" type="slidenum">
              <a:rPr lang="de-CH" sz="1000"/>
              <a:pPr eaLnBrk="1" hangingPunct="1"/>
              <a:t>4</a:t>
            </a:fld>
            <a:endParaRPr lang="de-CH" sz="1000"/>
          </a:p>
        </p:txBody>
      </p:sp>
      <p:sp>
        <p:nvSpPr>
          <p:cNvPr id="43015"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95234"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AF350631-7F8B-9348-9DEE-EA95F65DB216}" type="slidenum">
              <a:rPr lang="de-CH" sz="1000"/>
              <a:pPr algn="r" eaLnBrk="1" hangingPunct="1"/>
              <a:t>40</a:t>
            </a:fld>
            <a:endParaRPr lang="de-CH" sz="1000"/>
          </a:p>
        </p:txBody>
      </p:sp>
      <p:sp>
        <p:nvSpPr>
          <p:cNvPr id="95235" name="Rectangle 2"/>
          <p:cNvSpPr>
            <a:spLocks noGrp="1" noChangeArrowheads="1"/>
          </p:cNvSpPr>
          <p:nvPr>
            <p:ph type="title"/>
          </p:nvPr>
        </p:nvSpPr>
        <p:spPr>
          <a:xfrm>
            <a:off x="304800" y="188913"/>
            <a:ext cx="8393113" cy="503237"/>
          </a:xfrm>
        </p:spPr>
        <p:txBody>
          <a:bodyPr/>
          <a:lstStyle/>
          <a:p>
            <a:pPr eaLnBrk="1" hangingPunct="1"/>
            <a:r>
              <a:rPr lang="fr-CH" b="1">
                <a:latin typeface="Calibri" charset="0"/>
                <a:ea typeface="ＭＳ Ｐゴシック" charset="0"/>
                <a:cs typeface="ＭＳ Ｐゴシック" charset="0"/>
              </a:rPr>
              <a:t>Assurances complémentaires / assurances d’indemnités journalières</a:t>
            </a:r>
          </a:p>
        </p:txBody>
      </p:sp>
      <p:sp>
        <p:nvSpPr>
          <p:cNvPr id="95236" name="Rectangle 3"/>
          <p:cNvSpPr>
            <a:spLocks noGrp="1" noChangeArrowheads="1"/>
          </p:cNvSpPr>
          <p:nvPr>
            <p:ph type="body" idx="1"/>
          </p:nvPr>
        </p:nvSpPr>
        <p:spPr>
          <a:xfrm>
            <a:off x="457200" y="838200"/>
            <a:ext cx="8229600" cy="5614988"/>
          </a:xfrm>
        </p:spPr>
        <p:txBody>
          <a:bodyPr/>
          <a:lstStyle/>
          <a:p>
            <a:pPr marL="0" indent="0" algn="ctr" eaLnBrk="1" hangingPunct="1">
              <a:buFontTx/>
              <a:buNone/>
            </a:pPr>
            <a:endParaRPr lang="fr-CH" dirty="0">
              <a:latin typeface="Calibri" charset="0"/>
              <a:ea typeface="ＭＳ Ｐゴシック" charset="0"/>
              <a:cs typeface="ＭＳ Ｐゴシック" charset="0"/>
            </a:endParaRPr>
          </a:p>
          <a:p>
            <a:pPr marL="0" indent="0" algn="ctr" eaLnBrk="1" hangingPunct="1">
              <a:buFontTx/>
              <a:buNone/>
            </a:pPr>
            <a:r>
              <a:rPr lang="fr-CH" dirty="0">
                <a:latin typeface="Calibri" charset="0"/>
                <a:ea typeface="ＭＳ Ｐゴシック" charset="0"/>
                <a:cs typeface="ＭＳ Ｐゴシック" charset="0"/>
              </a:rPr>
              <a:t>Elles relèvent du droit privé!! </a:t>
            </a:r>
          </a:p>
          <a:p>
            <a:pPr marL="0" indent="0" algn="ctr" eaLnBrk="1" hangingPunct="1">
              <a:buFontTx/>
              <a:buNone/>
            </a:pPr>
            <a:r>
              <a:rPr lang="fr-CH" dirty="0">
                <a:latin typeface="Calibri" charset="0"/>
                <a:ea typeface="ＭＳ Ｐゴシック" charset="0"/>
                <a:cs typeface="ＭＳ Ｐゴシック" charset="0"/>
              </a:rPr>
              <a:t>(avec qqs. exceptions)</a:t>
            </a:r>
          </a:p>
          <a:p>
            <a:pPr marL="0" indent="0" algn="ctr" eaLnBrk="1" hangingPunct="1">
              <a:buFontTx/>
              <a:buNone/>
            </a:pPr>
            <a:r>
              <a:rPr lang="fr-CH" sz="2000" dirty="0">
                <a:latin typeface="Calibri" charset="0"/>
                <a:ea typeface="ＭＳ Ｐゴシック" charset="0"/>
                <a:cs typeface="ＭＳ Ｐゴシック" charset="0"/>
              </a:rPr>
              <a:t>                       </a:t>
            </a:r>
          </a:p>
          <a:p>
            <a:pPr marL="0" indent="0" eaLnBrk="1" hangingPunct="1">
              <a:buFontTx/>
              <a:buNone/>
            </a:pPr>
            <a:r>
              <a:rPr lang="fr-CH" sz="2000" dirty="0">
                <a:latin typeface="Calibri" charset="0"/>
                <a:ea typeface="ＭＳ Ｐゴシック" charset="0"/>
                <a:cs typeface="ＭＳ Ｐゴシック" charset="0"/>
              </a:rPr>
              <a:t>→  </a:t>
            </a:r>
            <a:r>
              <a:rPr lang="fr-CH" dirty="0">
                <a:latin typeface="Calibri" charset="0"/>
                <a:ea typeface="ＭＳ Ｐゴシック" charset="0"/>
                <a:cs typeface="ＭＳ Ｐゴシック" charset="0"/>
              </a:rPr>
              <a:t>Plainte à déposer soit auprès du </a:t>
            </a:r>
            <a:r>
              <a:rPr lang="fr-CH" b="1" dirty="0">
                <a:latin typeface="Calibri" charset="0"/>
                <a:ea typeface="ＭＳ Ｐゴシック" charset="0"/>
                <a:cs typeface="ＭＳ Ｐゴシック" charset="0"/>
              </a:rPr>
              <a:t>tribunal civil soit tribunal </a:t>
            </a:r>
            <a:r>
              <a:rPr lang="fr-CH" b="1" dirty="0" smtClean="0">
                <a:latin typeface="Calibri" charset="0"/>
                <a:ea typeface="ＭＳ Ｐゴシック" charset="0"/>
                <a:cs typeface="ＭＳ Ｐゴシック" charset="0"/>
              </a:rPr>
              <a:t> </a:t>
            </a:r>
          </a:p>
          <a:p>
            <a:pPr marL="0" indent="0" eaLnBrk="1" hangingPunct="1">
              <a:buFontTx/>
              <a:buNone/>
            </a:pPr>
            <a:r>
              <a:rPr lang="fr-CH" b="1" dirty="0">
                <a:latin typeface="Calibri" charset="0"/>
                <a:ea typeface="ＭＳ Ｐゴシック" charset="0"/>
                <a:cs typeface="ＭＳ Ｐゴシック" charset="0"/>
              </a:rPr>
              <a:t> </a:t>
            </a:r>
            <a:r>
              <a:rPr lang="fr-CH" b="1" dirty="0" smtClean="0">
                <a:latin typeface="Calibri" charset="0"/>
                <a:ea typeface="ＭＳ Ｐゴシック" charset="0"/>
                <a:cs typeface="ＭＳ Ｐゴシック" charset="0"/>
              </a:rPr>
              <a:t>    des </a:t>
            </a:r>
            <a:r>
              <a:rPr lang="fr-CH" b="1" dirty="0">
                <a:latin typeface="Calibri" charset="0"/>
                <a:ea typeface="ＭＳ Ｐゴシック" charset="0"/>
                <a:cs typeface="ＭＳ Ｐゴシック" charset="0"/>
              </a:rPr>
              <a:t>assurances </a:t>
            </a:r>
            <a:r>
              <a:rPr lang="fr-CH" dirty="0">
                <a:latin typeface="Calibri" charset="0"/>
                <a:ea typeface="ＭＳ Ｐゴシック" charset="0"/>
                <a:cs typeface="ＭＳ Ｐゴシック" charset="0"/>
              </a:rPr>
              <a:t>(suivant le canton)!</a:t>
            </a:r>
          </a:p>
          <a:p>
            <a:pPr marL="0" indent="0" algn="ctr" eaLnBrk="1" hangingPunct="1">
              <a:buFontTx/>
              <a:buNone/>
            </a:pPr>
            <a:endParaRPr lang="fr-CH" dirty="0">
              <a:latin typeface="Calibri" charset="0"/>
              <a:ea typeface="ＭＳ Ｐゴシック" charset="0"/>
              <a:cs typeface="ＭＳ Ｐゴシック" charset="0"/>
            </a:endParaRPr>
          </a:p>
          <a:p>
            <a:pPr marL="0" indent="0" eaLnBrk="1" hangingPunct="1">
              <a:buFontTx/>
              <a:buNone/>
            </a:pPr>
            <a:r>
              <a:rPr lang="fr-CH" dirty="0" smtClean="0">
                <a:latin typeface="Calibri" charset="0"/>
                <a:ea typeface="ＭＳ Ｐゴシック" charset="0"/>
                <a:cs typeface="ＭＳ Ｐゴシック" charset="0"/>
              </a:rPr>
              <a:t>-&gt; pas </a:t>
            </a:r>
            <a:r>
              <a:rPr lang="fr-CH" dirty="0">
                <a:latin typeface="Calibri" charset="0"/>
                <a:ea typeface="ＭＳ Ｐゴシック" charset="0"/>
                <a:cs typeface="ＭＳ Ｐゴシック" charset="0"/>
              </a:rPr>
              <a:t>de décision nécessaire de la part de </a:t>
            </a:r>
            <a:r>
              <a:rPr lang="fr-CH" dirty="0" smtClean="0">
                <a:latin typeface="Calibri" charset="0"/>
                <a:ea typeface="ＭＳ Ｐゴシック" charset="0"/>
                <a:cs typeface="ＭＳ Ｐゴシック" charset="0"/>
              </a:rPr>
              <a:t>l’assureur (Verfügung)</a:t>
            </a:r>
            <a:endParaRPr lang="fr-CH" dirty="0">
              <a:latin typeface="Calibri" charset="0"/>
              <a:ea typeface="ＭＳ Ｐゴシック" charset="0"/>
              <a:cs typeface="ＭＳ Ｐゴシック" charset="0"/>
            </a:endParaRPr>
          </a:p>
          <a:p>
            <a:pPr marL="0" indent="0" eaLnBrk="1" hangingPunct="1">
              <a:buFontTx/>
              <a:buNone/>
            </a:pPr>
            <a:r>
              <a:rPr lang="fr-CH" dirty="0" smtClean="0">
                <a:latin typeface="Calibri" charset="0"/>
                <a:ea typeface="ＭＳ Ｐゴシック" charset="0"/>
                <a:cs typeface="ＭＳ Ｐゴシック" charset="0"/>
              </a:rPr>
              <a:t>-&gt; pas de médecin-conseil</a:t>
            </a:r>
          </a:p>
          <a:p>
            <a:pPr marL="0" indent="0" eaLnBrk="1" hangingPunct="1">
              <a:buFontTx/>
              <a:buNone/>
            </a:pPr>
            <a:r>
              <a:rPr lang="fr-CH" dirty="0" smtClean="0">
                <a:latin typeface="Calibri" charset="0"/>
                <a:ea typeface="ＭＳ Ｐゴシック" charset="0"/>
                <a:cs typeface="ＭＳ Ｐゴシック" charset="0"/>
              </a:rPr>
              <a:t>-&gt; la </a:t>
            </a:r>
            <a:r>
              <a:rPr lang="fr-CH" dirty="0">
                <a:latin typeface="Calibri" charset="0"/>
                <a:ea typeface="ＭＳ Ｐゴシック" charset="0"/>
                <a:cs typeface="ＭＳ Ｐゴシック" charset="0"/>
              </a:rPr>
              <a:t>procédure est gratuite (Art.100 Par.2 LCA) (Loi sur le contrat </a:t>
            </a:r>
            <a:endParaRPr lang="fr-CH" dirty="0" smtClean="0">
              <a:latin typeface="Calibri" charset="0"/>
              <a:ea typeface="ＭＳ Ｐゴシック" charset="0"/>
              <a:cs typeface="ＭＳ Ｐゴシック" charset="0"/>
            </a:endParaRPr>
          </a:p>
          <a:p>
            <a:pPr marL="0" indent="0" eaLnBrk="1" hangingPunct="1">
              <a:buFontTx/>
              <a:buNone/>
            </a:pPr>
            <a:r>
              <a:rPr lang="fr-CH" dirty="0" smtClean="0">
                <a:latin typeface="Calibri" charset="0"/>
                <a:ea typeface="ＭＳ Ｐゴシック" charset="0"/>
                <a:cs typeface="ＭＳ Ｐゴシック" charset="0"/>
              </a:rPr>
              <a:t>     d'assurance</a:t>
            </a:r>
            <a:r>
              <a:rPr lang="fr-CH" dirty="0">
                <a:latin typeface="Calibri" charset="0"/>
                <a:ea typeface="ＭＳ Ｐゴシック" charset="0"/>
                <a:cs typeface="ＭＳ Ｐゴシック" charset="0"/>
              </a:rPr>
              <a:t>) </a:t>
            </a:r>
          </a:p>
          <a:p>
            <a:pPr marL="0" indent="0" algn="ctr" eaLnBrk="1" hangingPunct="1">
              <a:buFontTx/>
              <a:buNone/>
            </a:pPr>
            <a:r>
              <a:rPr lang="fr-CH" sz="2000" b="1" dirty="0" smtClean="0">
                <a:latin typeface="Calibri" charset="0"/>
                <a:ea typeface="ＭＳ Ｐゴシック" charset="0"/>
                <a:cs typeface="ＭＳ Ｐゴシック" charset="0"/>
              </a:rPr>
              <a:t>  </a:t>
            </a:r>
            <a:endParaRPr lang="fr-CH" sz="2000" b="1" dirty="0">
              <a:latin typeface="Calibri" charset="0"/>
              <a:ea typeface="ＭＳ Ｐゴシック" charset="0"/>
              <a:cs typeface="ＭＳ Ｐゴシック" charset="0"/>
            </a:endParaRPr>
          </a:p>
          <a:p>
            <a:pPr marL="0" indent="0" algn="ctr" eaLnBrk="1" hangingPunct="1">
              <a:buFontTx/>
              <a:buNone/>
            </a:pPr>
            <a:endParaRPr lang="fr-CH" sz="2000" b="1" dirty="0">
              <a:latin typeface="Calibri" charset="0"/>
              <a:ea typeface="ＭＳ Ｐゴシック" charset="0"/>
              <a:cs typeface="ＭＳ Ｐゴシック" charset="0"/>
            </a:endParaRPr>
          </a:p>
        </p:txBody>
      </p:sp>
      <p:sp>
        <p:nvSpPr>
          <p:cNvPr id="95237" name="Textfeld 1"/>
          <p:cNvSpPr txBox="1">
            <a:spLocks noChangeArrowheads="1"/>
          </p:cNvSpPr>
          <p:nvPr/>
        </p:nvSpPr>
        <p:spPr bwMode="auto">
          <a:xfrm>
            <a:off x="728663" y="7653338"/>
            <a:ext cx="184150" cy="277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endParaRPr lang="de-DE"/>
          </a:p>
        </p:txBody>
      </p:sp>
      <p:sp>
        <p:nvSpPr>
          <p:cNvPr id="95238"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3347CDC1-A508-A54D-A804-A631CD81E64F}" type="slidenum">
              <a:rPr lang="de-CH" sz="1000"/>
              <a:pPr eaLnBrk="1" hangingPunct="1"/>
              <a:t>40</a:t>
            </a:fld>
            <a:endParaRPr lang="de-CH" sz="1000"/>
          </a:p>
        </p:txBody>
      </p:sp>
      <p:sp>
        <p:nvSpPr>
          <p:cNvPr id="95239"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itel 1"/>
          <p:cNvSpPr>
            <a:spLocks noGrp="1"/>
          </p:cNvSpPr>
          <p:nvPr>
            <p:ph type="title"/>
          </p:nvPr>
        </p:nvSpPr>
        <p:spPr/>
        <p:txBody>
          <a:bodyPr/>
          <a:lstStyle/>
          <a:p>
            <a:r>
              <a:rPr lang="fr-CH" b="1">
                <a:latin typeface="Calibri" charset="0"/>
                <a:ea typeface="ＭＳ Ｐゴシック" charset="0"/>
                <a:cs typeface="ＭＳ Ｐゴシック" charset="0"/>
              </a:rPr>
              <a:t>Indications pour la collaboration avec des assurances privées (LCA):</a:t>
            </a:r>
            <a:r>
              <a:rPr lang="fr-CH">
                <a:latin typeface="Calibri" charset="0"/>
                <a:ea typeface="ＭＳ Ｐゴシック" charset="0"/>
                <a:cs typeface="ＭＳ Ｐゴシック" charset="0"/>
              </a:rPr>
              <a:t/>
            </a:r>
            <a:br>
              <a:rPr lang="fr-CH">
                <a:latin typeface="Calibri" charset="0"/>
                <a:ea typeface="ＭＳ Ｐゴシック" charset="0"/>
                <a:cs typeface="ＭＳ Ｐゴシック" charset="0"/>
              </a:rPr>
            </a:br>
            <a:endParaRPr lang="fr-CH">
              <a:latin typeface="Calibri" charset="0"/>
              <a:ea typeface="ＭＳ Ｐゴシック" charset="0"/>
              <a:cs typeface="ＭＳ Ｐゴシック" charset="0"/>
            </a:endParaRPr>
          </a:p>
        </p:txBody>
      </p:sp>
      <p:sp>
        <p:nvSpPr>
          <p:cNvPr id="97282" name="Inhaltsplatzhalter 2"/>
          <p:cNvSpPr>
            <a:spLocks noGrp="1"/>
          </p:cNvSpPr>
          <p:nvPr>
            <p:ph idx="1"/>
          </p:nvPr>
        </p:nvSpPr>
        <p:spPr>
          <a:xfrm>
            <a:off x="468313" y="620713"/>
            <a:ext cx="8229600" cy="5832475"/>
          </a:xfrm>
        </p:spPr>
        <p:txBody>
          <a:bodyPr/>
          <a:lstStyle/>
          <a:p>
            <a:pPr>
              <a:buFontTx/>
              <a:buNone/>
            </a:pPr>
            <a:r>
              <a:rPr lang="fr-CH" b="1" dirty="0">
                <a:latin typeface="Calibri" charset="0"/>
                <a:ea typeface="ＭＳ Ｐゴシック" charset="0"/>
                <a:cs typeface="ＭＳ Ｐゴシック" charset="0"/>
              </a:rPr>
              <a:t>Certificats médicaux pour les assurances selon la LCA </a:t>
            </a:r>
            <a:endParaRPr lang="fr-CH" dirty="0">
              <a:latin typeface="Calibri" charset="0"/>
              <a:ea typeface="ＭＳ Ｐゴシック" charset="0"/>
              <a:cs typeface="ＭＳ Ｐゴシック" charset="0"/>
            </a:endParaRPr>
          </a:p>
          <a:p>
            <a:pPr>
              <a:buFontTx/>
              <a:buNone/>
            </a:pPr>
            <a:r>
              <a:rPr lang="fr-CH" sz="1800" dirty="0">
                <a:latin typeface="Calibri" charset="0"/>
                <a:ea typeface="ＭＳ Ｐゴシック" charset="0"/>
                <a:cs typeface="ＭＳ Ｐゴシック" charset="0"/>
              </a:rPr>
              <a:t>(assurances d’indemnités journalières, caisses de pension, assurances complémentaire</a:t>
            </a:r>
            <a:endParaRPr lang="fr-CH" dirty="0">
              <a:latin typeface="Calibri" charset="0"/>
              <a:ea typeface="ＭＳ Ｐゴシック" charset="0"/>
              <a:cs typeface="ＭＳ Ｐゴシック" charset="0"/>
            </a:endParaRPr>
          </a:p>
          <a:p>
            <a:pPr>
              <a:buFontTx/>
              <a:buNone/>
            </a:pPr>
            <a:r>
              <a:rPr lang="fr-CH" sz="2000" dirty="0">
                <a:latin typeface="Calibri" charset="0"/>
                <a:ea typeface="ＭＳ Ｐゴシック" charset="0"/>
                <a:cs typeface="ＭＳ Ｐゴシック" charset="0"/>
              </a:rPr>
              <a:t>1. Toute information d’ordre médical est communiquée uniquement au médecin d’assurance, jamais à un collaborateur en charge du dossier! </a:t>
            </a:r>
          </a:p>
          <a:p>
            <a:pPr>
              <a:buFontTx/>
              <a:buAutoNum type="arabicPeriod" startAt="2"/>
            </a:pPr>
            <a:r>
              <a:rPr lang="fr-CH" sz="2000" dirty="0">
                <a:latin typeface="Calibri" charset="0"/>
                <a:ea typeface="ＭＳ Ｐゴシック" charset="0"/>
                <a:cs typeface="ＭＳ Ｐゴシック" charset="0"/>
              </a:rPr>
              <a:t>En tout état de cause, il faut un déliement du secret médical. Si le questionnaire de l’assurance indique que le patient a délié le médecin de son obligation de protection des données patients, s’assurer auprès du patient qu’il en est ainsi.</a:t>
            </a:r>
            <a:r>
              <a:rPr lang="fr-CH" dirty="0">
                <a:latin typeface="Calibri" charset="0"/>
                <a:ea typeface="ＭＳ Ｐゴシック" charset="0"/>
                <a:cs typeface="ＭＳ Ｐゴシック" charset="0"/>
              </a:rPr>
              <a:t> </a:t>
            </a:r>
            <a:r>
              <a:rPr lang="fr-CH" sz="2000" dirty="0">
                <a:latin typeface="Calibri" charset="0"/>
                <a:ea typeface="ＭＳ Ｐゴシック" charset="0"/>
                <a:cs typeface="ＭＳ Ｐゴシック" charset="0"/>
              </a:rPr>
              <a:t>(Le déliement du secret professionnel est ce que l’on appelle un droit révocable. Le patient peut donc revenir sur cette déclaration!)</a:t>
            </a:r>
          </a:p>
          <a:p>
            <a:pPr>
              <a:buFontTx/>
              <a:buAutoNum type="arabicPeriod" startAt="2"/>
            </a:pPr>
            <a:r>
              <a:rPr lang="fr-CH" sz="2000" dirty="0">
                <a:latin typeface="Calibri" charset="0"/>
                <a:ea typeface="ＭＳ Ｐゴシック" charset="0"/>
                <a:cs typeface="ＭＳ Ｐゴシック" charset="0"/>
              </a:rPr>
              <a:t>Approche pragmatique: indiquer autant mais pas plus d’informations que nécessaire. Ne transmettre que les informations concernant directement le cas d’assurance. La demande doit être proportionnée et délimitée dans le temps. Il appartient au médecin de décider quelles sont les informations nécessaires pour l’assurance et qui servent l’intérêt du patient. (Primum nil nocere!)</a:t>
            </a:r>
          </a:p>
          <a:p>
            <a:pPr>
              <a:buFontTx/>
              <a:buAutoNum type="arabicPeriod" startAt="2"/>
            </a:pPr>
            <a:endParaRPr lang="fr-CH" sz="2000" dirty="0">
              <a:latin typeface="Calibri" charset="0"/>
              <a:ea typeface="ＭＳ Ｐゴシック" charset="0"/>
              <a:cs typeface="ＭＳ Ｐゴシック" charset="0"/>
            </a:endParaRPr>
          </a:p>
          <a:p>
            <a:endParaRPr lang="fr-CH" sz="2000" dirty="0">
              <a:latin typeface="Calibri" charset="0"/>
              <a:ea typeface="ＭＳ Ｐゴシック" charset="0"/>
              <a:cs typeface="ＭＳ Ｐゴシック" charset="0"/>
            </a:endParaRPr>
          </a:p>
          <a:p>
            <a:endParaRPr lang="fr-CH" dirty="0">
              <a:latin typeface="Calibri" charset="0"/>
              <a:ea typeface="ＭＳ Ｐゴシック" charset="0"/>
              <a:cs typeface="ＭＳ Ｐゴシック" charset="0"/>
            </a:endParaRPr>
          </a:p>
        </p:txBody>
      </p:sp>
      <p:sp>
        <p:nvSpPr>
          <p:cNvPr id="97283"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97284"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E0C7F2C8-5BF6-1A4A-8CFC-08C93AE78125}" type="slidenum">
              <a:rPr lang="de-CH" sz="1000"/>
              <a:pPr eaLnBrk="1" hangingPunct="1"/>
              <a:t>41</a:t>
            </a:fld>
            <a:endParaRPr lang="de-CH" sz="1000"/>
          </a:p>
        </p:txBody>
      </p:sp>
      <p:sp>
        <p:nvSpPr>
          <p:cNvPr id="97285"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Titel 1"/>
          <p:cNvSpPr>
            <a:spLocks noGrp="1"/>
          </p:cNvSpPr>
          <p:nvPr>
            <p:ph type="title"/>
          </p:nvPr>
        </p:nvSpPr>
        <p:spPr/>
        <p:txBody>
          <a:bodyPr/>
          <a:lstStyle/>
          <a:p>
            <a:r>
              <a:rPr lang="fr-CH" b="1">
                <a:latin typeface="Calibri" charset="0"/>
                <a:ea typeface="ＭＳ Ｐゴシック" charset="0"/>
                <a:cs typeface="ＭＳ Ｐゴシック" charset="0"/>
              </a:rPr>
              <a:t>Indications pour la collaboration avec des assurances privées (LCA):</a:t>
            </a:r>
            <a:r>
              <a:rPr lang="fr-CH">
                <a:latin typeface="Calibri" charset="0"/>
                <a:ea typeface="ＭＳ Ｐゴシック" charset="0"/>
                <a:cs typeface="ＭＳ Ｐゴシック" charset="0"/>
              </a:rPr>
              <a:t/>
            </a:r>
            <a:br>
              <a:rPr lang="fr-CH">
                <a:latin typeface="Calibri" charset="0"/>
                <a:ea typeface="ＭＳ Ｐゴシック" charset="0"/>
                <a:cs typeface="ＭＳ Ｐゴシック" charset="0"/>
              </a:rPr>
            </a:br>
            <a:endParaRPr lang="fr-CH">
              <a:latin typeface="Calibri" charset="0"/>
              <a:ea typeface="ＭＳ Ｐゴシック" charset="0"/>
              <a:cs typeface="ＭＳ Ｐゴシック" charset="0"/>
            </a:endParaRPr>
          </a:p>
        </p:txBody>
      </p:sp>
      <p:sp>
        <p:nvSpPr>
          <p:cNvPr id="98306" name="Inhaltsplatzhalter 2"/>
          <p:cNvSpPr>
            <a:spLocks noGrp="1"/>
          </p:cNvSpPr>
          <p:nvPr>
            <p:ph idx="1"/>
          </p:nvPr>
        </p:nvSpPr>
        <p:spPr>
          <a:xfrm>
            <a:off x="468313" y="692150"/>
            <a:ext cx="8229600" cy="5761038"/>
          </a:xfrm>
        </p:spPr>
        <p:txBody>
          <a:bodyPr/>
          <a:lstStyle/>
          <a:p>
            <a:pPr>
              <a:buFontTx/>
              <a:buNone/>
            </a:pPr>
            <a:r>
              <a:rPr lang="fr-CH" b="1">
                <a:latin typeface="Calibri" charset="0"/>
                <a:ea typeface="ＭＳ Ｐゴシック" charset="0"/>
                <a:cs typeface="ＭＳ Ｐゴシック" charset="0"/>
              </a:rPr>
              <a:t>Certificats médicaux pour les assurances selon la LCA </a:t>
            </a:r>
            <a:endParaRPr lang="fr-CH">
              <a:latin typeface="Calibri" charset="0"/>
              <a:ea typeface="ＭＳ Ｐゴシック" charset="0"/>
              <a:cs typeface="ＭＳ Ｐゴシック" charset="0"/>
            </a:endParaRPr>
          </a:p>
          <a:p>
            <a:pPr>
              <a:buFontTx/>
              <a:buAutoNum type="arabicPeriod" startAt="4"/>
            </a:pPr>
            <a:endParaRPr lang="fr-CH" sz="2000">
              <a:latin typeface="Calibri" charset="0"/>
              <a:ea typeface="ＭＳ Ｐゴシック" charset="0"/>
              <a:cs typeface="ＭＳ Ｐゴシック" charset="0"/>
            </a:endParaRPr>
          </a:p>
          <a:p>
            <a:pPr>
              <a:buFontTx/>
              <a:buAutoNum type="arabicPeriod" startAt="4"/>
            </a:pPr>
            <a:r>
              <a:rPr lang="fr-CH" sz="2000">
                <a:latin typeface="Calibri" charset="0"/>
                <a:ea typeface="ＭＳ Ｐゴシック" charset="0"/>
                <a:cs typeface="ＭＳ Ｐゴシック" charset="0"/>
              </a:rPr>
              <a:t>L’assurance ne peut en aucun cas exiger l’intégralité du dossier médical (principe de proportionnalité). Il vaut mieux que le médecin propose à l’assurance de répondre à des questions précises (contact uniquement avec un médecin!).</a:t>
            </a:r>
          </a:p>
          <a:p>
            <a:pPr>
              <a:buFontTx/>
              <a:buNone/>
            </a:pPr>
            <a:r>
              <a:rPr lang="fr-CH" sz="2000">
                <a:latin typeface="Calibri" charset="0"/>
                <a:ea typeface="ＭＳ Ｐゴシック" charset="0"/>
                <a:cs typeface="ＭＳ Ｐゴシック" charset="0"/>
              </a:rPr>
              <a:t>5.  Ne pas délivrer de faux certificats médicaux ou des certificats de complaisance (acte passible de sanction en vertu de l’art. 318 du CP). </a:t>
            </a:r>
          </a:p>
          <a:p>
            <a:pPr>
              <a:buFontTx/>
              <a:buNone/>
            </a:pPr>
            <a:r>
              <a:rPr lang="fr-CH" sz="2000">
                <a:latin typeface="Calibri" charset="0"/>
                <a:ea typeface="ＭＳ Ｐゴシック" charset="0"/>
                <a:cs typeface="ＭＳ Ｐゴシック" charset="0"/>
              </a:rPr>
              <a:t> </a:t>
            </a:r>
          </a:p>
          <a:p>
            <a:pPr>
              <a:buFontTx/>
              <a:buAutoNum type="arabicPeriod" startAt="6"/>
            </a:pPr>
            <a:r>
              <a:rPr lang="fr-CH" sz="2000">
                <a:latin typeface="Calibri" charset="0"/>
                <a:ea typeface="ＭＳ Ｐゴシック" charset="0"/>
                <a:cs typeface="ＭＳ Ｐゴシック" charset="0"/>
              </a:rPr>
              <a:t>Honoraires: il n’existe pas de convention tarifaire unique (contrairement à la LAMal)! Conformément à l’art. 294, al. 3 CO, la rédaction d’un certificat médical est rémunérée au tarif convenu ou conforme à l’usage. Cela signifie que le médecin se renseigne auprès de l’assurance sur les tarifs qu’elle pratique habituellement pour ce type de prestation ou qu’il lui soumet un devis (cf. lettre type en annexe).</a:t>
            </a:r>
          </a:p>
          <a:p>
            <a:endParaRPr lang="fr-CH">
              <a:latin typeface="Calibri" charset="0"/>
              <a:ea typeface="ＭＳ Ｐゴシック" charset="0"/>
              <a:cs typeface="ＭＳ Ｐゴシック" charset="0"/>
            </a:endParaRPr>
          </a:p>
          <a:p>
            <a:pPr>
              <a:buFontTx/>
              <a:buNone/>
            </a:pPr>
            <a:r>
              <a:rPr lang="fr-CH" sz="1800">
                <a:latin typeface="Calibri" charset="0"/>
                <a:ea typeface="ＭＳ Ｐゴシック" charset="0"/>
                <a:cs typeface="ＭＳ Ｐゴシック" charset="0"/>
              </a:rPr>
              <a:t>       FMPP CPA 15.12.2011</a:t>
            </a:r>
          </a:p>
          <a:p>
            <a:endParaRPr lang="fr-CH">
              <a:latin typeface="Calibri" charset="0"/>
              <a:ea typeface="ＭＳ Ｐゴシック" charset="0"/>
              <a:cs typeface="ＭＳ Ｐゴシック" charset="0"/>
            </a:endParaRPr>
          </a:p>
          <a:p>
            <a:endParaRPr lang="fr-CH">
              <a:latin typeface="Calibri" charset="0"/>
              <a:ea typeface="ＭＳ Ｐゴシック" charset="0"/>
              <a:cs typeface="ＭＳ Ｐゴシック" charset="0"/>
            </a:endParaRPr>
          </a:p>
          <a:p>
            <a:endParaRPr lang="fr-CH">
              <a:latin typeface="Calibri" charset="0"/>
              <a:ea typeface="ＭＳ Ｐゴシック" charset="0"/>
              <a:cs typeface="ＭＳ Ｐゴシック" charset="0"/>
            </a:endParaRPr>
          </a:p>
        </p:txBody>
      </p:sp>
      <p:sp>
        <p:nvSpPr>
          <p:cNvPr id="98307"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98308"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5F204C07-5800-2143-8CC6-94655E9A21F3}" type="slidenum">
              <a:rPr lang="de-CH" sz="1000"/>
              <a:pPr eaLnBrk="1" hangingPunct="1"/>
              <a:t>42</a:t>
            </a:fld>
            <a:endParaRPr lang="de-CH" sz="1000"/>
          </a:p>
        </p:txBody>
      </p:sp>
      <p:sp>
        <p:nvSpPr>
          <p:cNvPr id="98309"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itel 1"/>
          <p:cNvSpPr>
            <a:spLocks noGrp="1"/>
          </p:cNvSpPr>
          <p:nvPr>
            <p:ph type="title"/>
          </p:nvPr>
        </p:nvSpPr>
        <p:spPr/>
        <p:txBody>
          <a:bodyPr/>
          <a:lstStyle/>
          <a:p>
            <a:r>
              <a:rPr lang="fr-CH">
                <a:latin typeface="Calibri" charset="0"/>
                <a:ea typeface="ＭＳ Ｐゴシック" charset="0"/>
                <a:cs typeface="ＭＳ Ｐゴシック" charset="0"/>
              </a:rPr>
              <a:t/>
            </a:r>
            <a:br>
              <a:rPr lang="fr-CH">
                <a:latin typeface="Calibri" charset="0"/>
                <a:ea typeface="ＭＳ Ｐゴシック" charset="0"/>
                <a:cs typeface="ＭＳ Ｐゴシック" charset="0"/>
              </a:rPr>
            </a:br>
            <a:r>
              <a:rPr lang="fr-CH">
                <a:latin typeface="Calibri" charset="0"/>
                <a:ea typeface="ＭＳ Ｐゴシック" charset="0"/>
                <a:cs typeface="ＭＳ Ｐゴシック" charset="0"/>
              </a:rPr>
              <a:t> </a:t>
            </a:r>
            <a:r>
              <a:rPr lang="fr-CH" b="1">
                <a:latin typeface="Calibri" charset="0"/>
                <a:ea typeface="ＭＳ Ｐゴシック" charset="0"/>
                <a:cs typeface="ＭＳ Ｐゴシック" charset="0"/>
              </a:rPr>
              <a:t>Lettre type concernant la note d’honoraires selon LCA</a:t>
            </a:r>
            <a:r>
              <a:rPr lang="fr-CH">
                <a:latin typeface="Calibri" charset="0"/>
                <a:ea typeface="ＭＳ Ｐゴシック" charset="0"/>
                <a:cs typeface="ＭＳ Ｐゴシック" charset="0"/>
              </a:rPr>
              <a:t/>
            </a:r>
            <a:br>
              <a:rPr lang="fr-CH">
                <a:latin typeface="Calibri" charset="0"/>
                <a:ea typeface="ＭＳ Ｐゴシック" charset="0"/>
                <a:cs typeface="ＭＳ Ｐゴシック" charset="0"/>
              </a:rPr>
            </a:br>
            <a:endParaRPr lang="fr-CH">
              <a:latin typeface="Calibri" charset="0"/>
              <a:ea typeface="ＭＳ Ｐゴシック" charset="0"/>
              <a:cs typeface="ＭＳ Ｐゴシック" charset="0"/>
            </a:endParaRPr>
          </a:p>
        </p:txBody>
      </p:sp>
      <p:sp>
        <p:nvSpPr>
          <p:cNvPr id="99330" name="Inhaltsplatzhalter 2"/>
          <p:cNvSpPr>
            <a:spLocks noGrp="1"/>
          </p:cNvSpPr>
          <p:nvPr>
            <p:ph idx="1"/>
          </p:nvPr>
        </p:nvSpPr>
        <p:spPr>
          <a:xfrm>
            <a:off x="468313" y="1268760"/>
            <a:ext cx="8229600" cy="5184428"/>
          </a:xfrm>
        </p:spPr>
        <p:txBody>
          <a:bodyPr/>
          <a:lstStyle/>
          <a:p>
            <a:pPr>
              <a:buFontTx/>
              <a:buNone/>
            </a:pPr>
            <a:r>
              <a:rPr lang="fr-CH" dirty="0">
                <a:latin typeface="Calibri" charset="0"/>
                <a:ea typeface="ＭＳ Ｐゴシック" charset="0"/>
                <a:cs typeface="ＭＳ Ｐゴシック" charset="0"/>
              </a:rPr>
              <a:t>Consultez le site Internet de la </a:t>
            </a:r>
            <a:r>
              <a:rPr lang="fr-CH" dirty="0" smtClean="0">
                <a:latin typeface="Calibri" charset="0"/>
                <a:ea typeface="ＭＳ Ｐゴシック" charset="0"/>
                <a:cs typeface="ＭＳ Ｐゴシック" charset="0"/>
              </a:rPr>
              <a:t>FMPP</a:t>
            </a:r>
            <a:r>
              <a:rPr lang="fr-CH" dirty="0">
                <a:latin typeface="Calibri" charset="0"/>
                <a:ea typeface="ＭＳ Ｐゴシック" charset="0"/>
                <a:cs typeface="ＭＳ Ｐゴシック" charset="0"/>
              </a:rPr>
              <a:t>:   </a:t>
            </a:r>
            <a:endParaRPr lang="fr-CH" dirty="0" smtClean="0">
              <a:latin typeface="Calibri" charset="0"/>
              <a:ea typeface="ＭＳ Ｐゴシック" charset="0"/>
              <a:cs typeface="ＭＳ Ｐゴシック" charset="0"/>
            </a:endParaRPr>
          </a:p>
          <a:p>
            <a:pPr algn="ctr">
              <a:buFontTx/>
              <a:buNone/>
            </a:pPr>
            <a:r>
              <a:rPr lang="fr-CH" b="1" dirty="0" smtClean="0">
                <a:latin typeface="Calibri" charset="0"/>
                <a:ea typeface="ＭＳ Ｐゴシック" charset="0"/>
                <a:cs typeface="ＭＳ Ｐゴシック" charset="0"/>
              </a:rPr>
              <a:t>www.psychiatrie.ch/fmpp</a:t>
            </a:r>
            <a:endParaRPr lang="fr-CH" b="1" dirty="0">
              <a:latin typeface="Calibri" charset="0"/>
              <a:ea typeface="ＭＳ Ｐゴシック" charset="0"/>
              <a:cs typeface="ＭＳ Ｐゴシック" charset="0"/>
            </a:endParaRPr>
          </a:p>
          <a:p>
            <a:pPr>
              <a:buFontTx/>
              <a:buNone/>
            </a:pPr>
            <a:r>
              <a:rPr lang="fr-CH" dirty="0">
                <a:latin typeface="Calibri" charset="0"/>
                <a:ea typeface="ＭＳ Ｐゴシック" charset="0"/>
                <a:cs typeface="ＭＳ Ｐゴシック" charset="0"/>
              </a:rPr>
              <a:t>   </a:t>
            </a:r>
          </a:p>
          <a:p>
            <a:pPr>
              <a:buFontTx/>
              <a:buNone/>
            </a:pPr>
            <a:r>
              <a:rPr lang="fr-CH" dirty="0" smtClean="0">
                <a:latin typeface="Calibri" charset="0"/>
                <a:ea typeface="ＭＳ Ｐゴシック" charset="0"/>
                <a:cs typeface="ＭＳ Ｐゴシック" charset="0"/>
              </a:rPr>
              <a:t>→membres</a:t>
            </a:r>
            <a:endParaRPr lang="fr-CH" dirty="0">
              <a:latin typeface="Calibri" charset="0"/>
              <a:ea typeface="ＭＳ Ｐゴシック" charset="0"/>
              <a:cs typeface="ＭＳ Ｐゴシック" charset="0"/>
            </a:endParaRPr>
          </a:p>
          <a:p>
            <a:pPr>
              <a:buFontTx/>
              <a:buNone/>
            </a:pPr>
            <a:r>
              <a:rPr lang="fr-CH" dirty="0">
                <a:latin typeface="Calibri" charset="0"/>
                <a:ea typeface="ＭＳ Ｐゴシック" charset="0"/>
                <a:cs typeface="ＭＳ Ｐゴシック" charset="0"/>
              </a:rPr>
              <a:t>          → </a:t>
            </a:r>
            <a:r>
              <a:rPr lang="fr-CH" dirty="0" smtClean="0">
                <a:latin typeface="Calibri" charset="0"/>
                <a:ea typeface="ＭＳ Ｐゴシック" charset="0"/>
                <a:cs typeface="ＭＳ Ｐゴシック" charset="0"/>
              </a:rPr>
              <a:t>CPA</a:t>
            </a:r>
            <a:endParaRPr lang="fr-CH" dirty="0">
              <a:latin typeface="Calibri" charset="0"/>
              <a:ea typeface="ＭＳ Ｐゴシック" charset="0"/>
              <a:cs typeface="ＭＳ Ｐゴシック" charset="0"/>
            </a:endParaRPr>
          </a:p>
          <a:p>
            <a:pPr>
              <a:buFontTx/>
              <a:buNone/>
            </a:pPr>
            <a:r>
              <a:rPr lang="fr-CH" dirty="0">
                <a:latin typeface="Calibri" charset="0"/>
                <a:ea typeface="ＭＳ Ｐゴシック" charset="0"/>
                <a:cs typeface="ＭＳ Ｐゴシック" charset="0"/>
              </a:rPr>
              <a:t>                   → </a:t>
            </a:r>
            <a:r>
              <a:rPr lang="fr-CH" dirty="0" smtClean="0">
                <a:latin typeface="Calibri" charset="0"/>
                <a:ea typeface="ＭＳ Ｐゴシック" charset="0"/>
                <a:cs typeface="ＭＳ Ｐゴシック" charset="0"/>
              </a:rPr>
              <a:t>Exemple de lettre demande d’honoraires</a:t>
            </a:r>
            <a:endParaRPr lang="fr-CH" dirty="0">
              <a:latin typeface="Calibri" charset="0"/>
              <a:ea typeface="ＭＳ Ｐゴシック" charset="0"/>
              <a:cs typeface="ＭＳ Ｐゴシック" charset="0"/>
            </a:endParaRPr>
          </a:p>
          <a:p>
            <a:pPr>
              <a:buFontTx/>
              <a:buNone/>
            </a:pPr>
            <a:r>
              <a:rPr lang="fr-CH" dirty="0">
                <a:latin typeface="Calibri" charset="0"/>
                <a:ea typeface="ＭＳ Ｐゴシック" charset="0"/>
                <a:cs typeface="ＭＳ Ｐゴシック" charset="0"/>
              </a:rPr>
              <a:t>                             </a:t>
            </a:r>
          </a:p>
        </p:txBody>
      </p:sp>
      <p:sp>
        <p:nvSpPr>
          <p:cNvPr id="99331"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99332"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362BDD17-B762-A040-B47E-E75766894E41}" type="slidenum">
              <a:rPr lang="de-CH" sz="1000"/>
              <a:pPr eaLnBrk="1" hangingPunct="1"/>
              <a:t>43</a:t>
            </a:fld>
            <a:endParaRPr lang="de-CH" sz="1000"/>
          </a:p>
        </p:txBody>
      </p:sp>
      <p:sp>
        <p:nvSpPr>
          <p:cNvPr id="99333"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Fußzeilenplatzhalter 2"/>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100354" name="Foliennummernplatzhalter 3"/>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7053DFCE-4408-2646-9333-861C6E555996}" type="slidenum">
              <a:rPr lang="de-CH" sz="1000"/>
              <a:pPr algn="r" eaLnBrk="1" hangingPunct="1"/>
              <a:t>44</a:t>
            </a:fld>
            <a:endParaRPr lang="de-CH" sz="1000"/>
          </a:p>
        </p:txBody>
      </p:sp>
      <p:sp>
        <p:nvSpPr>
          <p:cNvPr id="100355" name="Rectangle 2"/>
          <p:cNvSpPr>
            <a:spLocks noGrp="1" noChangeArrowheads="1"/>
          </p:cNvSpPr>
          <p:nvPr>
            <p:ph type="title"/>
          </p:nvPr>
        </p:nvSpPr>
        <p:spPr>
          <a:xfrm>
            <a:off x="152400" y="-304800"/>
            <a:ext cx="8610600" cy="914400"/>
          </a:xfrm>
        </p:spPr>
        <p:txBody>
          <a:bodyPr/>
          <a:lstStyle/>
          <a:p>
            <a:pPr eaLnBrk="1" hangingPunct="1"/>
            <a:r>
              <a:rPr lang="fr-CH" b="1">
                <a:latin typeface="Calibri" charset="0"/>
                <a:ea typeface="ＭＳ Ｐゴシック" charset="0"/>
                <a:cs typeface="ＭＳ Ｐゴシック" charset="0"/>
              </a:rPr>
              <a:t/>
            </a:r>
            <a:br>
              <a:rPr lang="fr-CH" b="1">
                <a:latin typeface="Calibri" charset="0"/>
                <a:ea typeface="ＭＳ Ｐゴシック" charset="0"/>
                <a:cs typeface="ＭＳ Ｐゴシック" charset="0"/>
              </a:rPr>
            </a:br>
            <a:r>
              <a:rPr lang="fr-CH" b="1">
                <a:latin typeface="Calibri" charset="0"/>
                <a:ea typeface="ＭＳ Ｐゴシック" charset="0"/>
                <a:cs typeface="ＭＳ Ｐゴシック" charset="0"/>
              </a:rPr>
              <a:t>Obligation d’informer de la part du médecin: remise du DM</a:t>
            </a:r>
          </a:p>
        </p:txBody>
      </p:sp>
      <p:sp>
        <p:nvSpPr>
          <p:cNvPr id="100356" name="Rectangle 3"/>
          <p:cNvSpPr>
            <a:spLocks noGrp="1" noChangeArrowheads="1"/>
          </p:cNvSpPr>
          <p:nvPr>
            <p:ph type="body" idx="4294967295"/>
          </p:nvPr>
        </p:nvSpPr>
        <p:spPr>
          <a:xfrm>
            <a:off x="0" y="765175"/>
            <a:ext cx="9036050" cy="5688013"/>
          </a:xfrm>
        </p:spPr>
        <p:txBody>
          <a:bodyPr/>
          <a:lstStyle/>
          <a:p>
            <a:pPr algn="ctr" eaLnBrk="1" hangingPunct="1">
              <a:buFontTx/>
              <a:buNone/>
            </a:pPr>
            <a:r>
              <a:rPr lang="fr-CH" dirty="0">
                <a:latin typeface="Calibri" charset="0"/>
                <a:ea typeface="ＭＳ Ｐゴシック" charset="0"/>
                <a:cs typeface="ＭＳ Ｐゴシック" charset="0"/>
              </a:rPr>
              <a:t>Extraits de la prise de position de U. Kieser, docteur en droit, Zurich:</a:t>
            </a:r>
          </a:p>
          <a:p>
            <a:pPr eaLnBrk="1" hangingPunct="1">
              <a:buFontTx/>
              <a:buNone/>
            </a:pPr>
            <a:r>
              <a:rPr lang="fr-CH" dirty="0">
                <a:latin typeface="Calibri" charset="0"/>
                <a:ea typeface="ＭＳ Ｐゴシック" charset="0"/>
                <a:cs typeface="ＭＳ Ｐゴシック" charset="0"/>
              </a:rPr>
              <a:t>    </a:t>
            </a:r>
          </a:p>
          <a:p>
            <a:pPr eaLnBrk="1" hangingPunct="1">
              <a:buFontTx/>
              <a:buNone/>
            </a:pPr>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La </a:t>
            </a:r>
            <a:r>
              <a:rPr lang="fr-CH" dirty="0">
                <a:latin typeface="Calibri" charset="0"/>
                <a:ea typeface="ＭＳ Ｐゴシック" charset="0"/>
                <a:cs typeface="ＭＳ Ｐゴシック" charset="0"/>
              </a:rPr>
              <a:t>difficulté réside dans la détermination des documents sur </a:t>
            </a:r>
            <a:r>
              <a:rPr lang="fr-CH" dirty="0" smtClean="0">
                <a:latin typeface="Calibri" charset="0"/>
                <a:ea typeface="ＭＳ Ｐゴシック" charset="0"/>
                <a:cs typeface="ＭＳ Ｐゴシック" charset="0"/>
              </a:rPr>
              <a:t>lesquels</a:t>
            </a:r>
          </a:p>
          <a:p>
            <a:pPr eaLnBrk="1" hangingPunct="1">
              <a:buFontTx/>
              <a:buNone/>
            </a:pPr>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   porte </a:t>
            </a:r>
            <a:r>
              <a:rPr lang="fr-CH" dirty="0">
                <a:latin typeface="Calibri" charset="0"/>
                <a:ea typeface="ＭＳ Ｐゴシック" charset="0"/>
                <a:cs typeface="ＭＳ Ｐゴシック" charset="0"/>
              </a:rPr>
              <a:t>cette obligation d’informer.</a:t>
            </a:r>
          </a:p>
          <a:p>
            <a:pPr eaLnBrk="1" hangingPunct="1">
              <a:buFontTx/>
              <a:buNone/>
            </a:pPr>
            <a:endParaRPr lang="fr-CH" dirty="0">
              <a:latin typeface="Calibri" charset="0"/>
              <a:ea typeface="ＭＳ Ｐゴシック" charset="0"/>
              <a:cs typeface="ＭＳ Ｐゴシック" charset="0"/>
            </a:endParaRPr>
          </a:p>
          <a:p>
            <a:pPr eaLnBrk="1" hangingPunct="1">
              <a:buFontTx/>
              <a:buNone/>
            </a:pPr>
            <a:r>
              <a:rPr lang="fr-CH" dirty="0">
                <a:latin typeface="Calibri" charset="0"/>
                <a:ea typeface="ＭＳ Ｐゴシック" charset="0"/>
                <a:cs typeface="ＭＳ Ｐゴシック" charset="0"/>
              </a:rPr>
              <a:t>     </a:t>
            </a:r>
          </a:p>
          <a:p>
            <a:pPr eaLnBrk="1" hangingPunct="1">
              <a:buFontTx/>
              <a:buNone/>
            </a:pPr>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En </a:t>
            </a:r>
            <a:r>
              <a:rPr lang="fr-CH" dirty="0">
                <a:latin typeface="Calibri" charset="0"/>
                <a:ea typeface="ＭＳ Ｐゴシック" charset="0"/>
                <a:cs typeface="ＭＳ Ｐゴシック" charset="0"/>
              </a:rPr>
              <a:t>tout état de cause, il ne peut s’agir que de documents pertinents pour apprécier la demande de prestation déposée.</a:t>
            </a:r>
          </a:p>
          <a:p>
            <a:pPr eaLnBrk="1" hangingPunct="1">
              <a:buFontTx/>
              <a:buNone/>
            </a:pPr>
            <a:r>
              <a:rPr lang="fr-CH" dirty="0">
                <a:latin typeface="Calibri" charset="0"/>
                <a:ea typeface="ＭＳ Ｐゴシック" charset="0"/>
                <a:cs typeface="ＭＳ Ｐゴシック" charset="0"/>
              </a:rPr>
              <a:t>      </a:t>
            </a:r>
          </a:p>
        </p:txBody>
      </p:sp>
      <p:sp>
        <p:nvSpPr>
          <p:cNvPr id="100357"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4D8E592C-E279-F44A-8F19-F25BA8EE5886}" type="slidenum">
              <a:rPr lang="de-CH" sz="1000"/>
              <a:pPr eaLnBrk="1" hangingPunct="1"/>
              <a:t>44</a:t>
            </a:fld>
            <a:endParaRPr lang="de-CH" sz="1000"/>
          </a:p>
        </p:txBody>
      </p:sp>
      <p:sp>
        <p:nvSpPr>
          <p:cNvPr id="100358"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101378"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9AC9EDDF-EF78-6549-848C-9A99849674D3}" type="slidenum">
              <a:rPr lang="de-CH" sz="1000"/>
              <a:pPr algn="r" eaLnBrk="1" hangingPunct="1"/>
              <a:t>45</a:t>
            </a:fld>
            <a:endParaRPr lang="de-CH" sz="1000"/>
          </a:p>
        </p:txBody>
      </p:sp>
      <p:sp>
        <p:nvSpPr>
          <p:cNvPr id="101379" name="Rectangle 2"/>
          <p:cNvSpPr>
            <a:spLocks noGrp="1" noChangeArrowheads="1"/>
          </p:cNvSpPr>
          <p:nvPr>
            <p:ph type="title"/>
          </p:nvPr>
        </p:nvSpPr>
        <p:spPr>
          <a:xfrm>
            <a:off x="304800" y="0"/>
            <a:ext cx="8610600" cy="549275"/>
          </a:xfrm>
        </p:spPr>
        <p:txBody>
          <a:bodyPr/>
          <a:lstStyle/>
          <a:p>
            <a:pPr eaLnBrk="1" hangingPunct="1"/>
            <a:r>
              <a:rPr lang="fr-CH" b="1">
                <a:latin typeface="Calibri" charset="0"/>
                <a:ea typeface="ＭＳ Ｐゴシック" charset="0"/>
                <a:cs typeface="ＭＳ Ｐゴシック" charset="0"/>
              </a:rPr>
              <a:t>Obligation d’informer de la part du médecin: remise du DM</a:t>
            </a:r>
          </a:p>
        </p:txBody>
      </p:sp>
      <p:sp>
        <p:nvSpPr>
          <p:cNvPr id="101380" name="Rectangle 3"/>
          <p:cNvSpPr>
            <a:spLocks noGrp="1" noChangeArrowheads="1"/>
          </p:cNvSpPr>
          <p:nvPr>
            <p:ph type="body" idx="1"/>
          </p:nvPr>
        </p:nvSpPr>
        <p:spPr>
          <a:xfrm>
            <a:off x="457200" y="685800"/>
            <a:ext cx="8229600" cy="5462588"/>
          </a:xfrm>
        </p:spPr>
        <p:txBody>
          <a:bodyPr/>
          <a:lstStyle/>
          <a:p>
            <a:pPr marL="0" indent="0" eaLnBrk="1" hangingPunct="1">
              <a:buFontTx/>
              <a:buNone/>
            </a:pPr>
            <a:endParaRPr lang="fr-CH" sz="2000" dirty="0">
              <a:latin typeface="Calibri" charset="0"/>
              <a:ea typeface="ＭＳ Ｐゴシック" charset="0"/>
              <a:cs typeface="ＭＳ Ｐゴシック" charset="0"/>
            </a:endParaRPr>
          </a:p>
          <a:p>
            <a:pPr marL="0" indent="0" eaLnBrk="1" hangingPunct="1">
              <a:buFontTx/>
              <a:buNone/>
            </a:pPr>
            <a:r>
              <a:rPr lang="fr-CH" dirty="0">
                <a:latin typeface="Calibri" charset="0"/>
                <a:ea typeface="ＭＳ Ｐゴシック" charset="0"/>
                <a:cs typeface="ＭＳ Ｐゴシック" charset="0"/>
              </a:rPr>
              <a:t>Important: réflexions d’ordre juridique relatives à la </a:t>
            </a:r>
            <a:r>
              <a:rPr lang="fr-CH" b="1" dirty="0">
                <a:latin typeface="Calibri" charset="0"/>
                <a:ea typeface="ＭＳ Ｐゴシック" charset="0"/>
                <a:cs typeface="ＭＳ Ｐゴシック" charset="0"/>
              </a:rPr>
              <a:t>protection des données</a:t>
            </a:r>
            <a:r>
              <a:rPr lang="fr-CH" dirty="0">
                <a:latin typeface="Calibri" charset="0"/>
                <a:ea typeface="ＭＳ Ｐゴシック" charset="0"/>
                <a:cs typeface="ＭＳ Ｐゴシック" charset="0"/>
              </a:rPr>
              <a:t>!</a:t>
            </a:r>
          </a:p>
          <a:p>
            <a:pPr marL="0" indent="0" eaLnBrk="1" hangingPunct="1">
              <a:buFontTx/>
              <a:buNone/>
            </a:pPr>
            <a:r>
              <a:rPr lang="fr-CH" dirty="0">
                <a:latin typeface="Calibri" charset="0"/>
                <a:ea typeface="ＭＳ Ｐゴシック" charset="0"/>
                <a:cs typeface="ＭＳ Ｐゴシック" charset="0"/>
              </a:rPr>
              <a:t>          </a:t>
            </a:r>
          </a:p>
          <a:p>
            <a:pPr marL="0" indent="0" eaLnBrk="1" hangingPunct="1">
              <a:buFontTx/>
              <a:buNone/>
            </a:pPr>
            <a:r>
              <a:rPr lang="fr-CH" dirty="0">
                <a:latin typeface="Calibri" charset="0"/>
                <a:ea typeface="ＭＳ Ｐゴシック" charset="0"/>
                <a:cs typeface="ＭＳ Ｐゴシック" charset="0"/>
              </a:rPr>
              <a:t>De ce point de vue, les </a:t>
            </a:r>
            <a:r>
              <a:rPr lang="fr-CH" b="1" dirty="0">
                <a:latin typeface="Calibri" charset="0"/>
                <a:ea typeface="ＭＳ Ｐゴシック" charset="0"/>
                <a:cs typeface="ＭＳ Ｐゴシック" charset="0"/>
              </a:rPr>
              <a:t>notes personnelles </a:t>
            </a:r>
            <a:r>
              <a:rPr lang="fr-CH" dirty="0">
                <a:latin typeface="Calibri" charset="0"/>
                <a:ea typeface="ＭＳ Ｐゴシック" charset="0"/>
                <a:cs typeface="ＭＳ Ｐゴシック" charset="0"/>
              </a:rPr>
              <a:t>prises par le thérapeute </a:t>
            </a:r>
            <a:r>
              <a:rPr lang="fr-CH" b="1" dirty="0">
                <a:latin typeface="Calibri" charset="0"/>
                <a:ea typeface="ＭＳ Ｐゴシック" charset="0"/>
                <a:cs typeface="ＭＳ Ｐゴシック" charset="0"/>
              </a:rPr>
              <a:t>ne sont a priori pas </a:t>
            </a:r>
            <a:r>
              <a:rPr lang="fr-CH" dirty="0">
                <a:latin typeface="Calibri" charset="0"/>
                <a:ea typeface="ＭＳ Ｐゴシック" charset="0"/>
                <a:cs typeface="ＭＳ Ｐゴシック" charset="0"/>
              </a:rPr>
              <a:t>à remettre à l’assurance-maladie; </a:t>
            </a:r>
          </a:p>
          <a:p>
            <a:pPr marL="0" indent="0" eaLnBrk="1" hangingPunct="1">
              <a:buFontTx/>
              <a:buNone/>
            </a:pPr>
            <a:r>
              <a:rPr lang="fr-CH" dirty="0">
                <a:latin typeface="Calibri" charset="0"/>
                <a:ea typeface="ＭＳ Ｐゴシック" charset="0"/>
                <a:cs typeface="ＭＳ Ｐゴシック" charset="0"/>
              </a:rPr>
              <a:t>             </a:t>
            </a:r>
          </a:p>
          <a:p>
            <a:pPr marL="0" indent="0" eaLnBrk="1" hangingPunct="1">
              <a:buFontTx/>
              <a:buNone/>
            </a:pPr>
            <a:r>
              <a:rPr lang="fr-CH" dirty="0">
                <a:latin typeface="Calibri" charset="0"/>
                <a:ea typeface="ＭＳ Ｐゴシック" charset="0"/>
                <a:cs typeface="ＭＳ Ｐゴシック" charset="0"/>
              </a:rPr>
              <a:t>Exiger le DM dans son intégralité est en général une requête démesurée. Si c’est réellement nécessaire, seuls les extraits du DM qui ont un rapport avec la demande devraient être transmis.</a:t>
            </a:r>
          </a:p>
          <a:p>
            <a:pPr marL="0" indent="0" eaLnBrk="1" hangingPunct="1">
              <a:buFontTx/>
              <a:buNone/>
            </a:pPr>
            <a:endParaRPr lang="fr-CH" dirty="0">
              <a:latin typeface="Calibri" charset="0"/>
              <a:ea typeface="ＭＳ Ｐゴシック" charset="0"/>
              <a:cs typeface="ＭＳ Ｐゴシック" charset="0"/>
            </a:endParaRPr>
          </a:p>
          <a:p>
            <a:pPr marL="0" indent="0" eaLnBrk="1" hangingPunct="1">
              <a:buFontTx/>
              <a:buNone/>
            </a:pPr>
            <a:r>
              <a:rPr lang="fr-CH" b="1" dirty="0">
                <a:latin typeface="Calibri" charset="0"/>
                <a:ea typeface="ＭＳ Ｐゴシック" charset="0"/>
                <a:cs typeface="ＭＳ Ｐゴシック" charset="0"/>
              </a:rPr>
              <a:t>Attention</a:t>
            </a:r>
            <a:r>
              <a:rPr lang="fr-CH" dirty="0">
                <a:latin typeface="Calibri" charset="0"/>
                <a:ea typeface="ＭＳ Ｐゴシック" charset="0"/>
                <a:cs typeface="ＭＳ Ｐゴシック" charset="0"/>
              </a:rPr>
              <a:t> aux déclarations concernant d’autres personnes !!</a:t>
            </a:r>
          </a:p>
          <a:p>
            <a:pPr marL="0" indent="0" eaLnBrk="1" hangingPunct="1"/>
            <a:endParaRPr lang="fr-CH" sz="2000" dirty="0">
              <a:latin typeface="Calibri" charset="0"/>
              <a:ea typeface="ＭＳ Ｐゴシック" charset="0"/>
              <a:cs typeface="ＭＳ Ｐゴシック" charset="0"/>
            </a:endParaRPr>
          </a:p>
        </p:txBody>
      </p:sp>
      <p:sp>
        <p:nvSpPr>
          <p:cNvPr id="101381"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98B2BDC1-BD84-4549-820D-78CD5CF1389E}" type="slidenum">
              <a:rPr lang="de-CH" sz="1000"/>
              <a:pPr eaLnBrk="1" hangingPunct="1"/>
              <a:t>45</a:t>
            </a:fld>
            <a:endParaRPr lang="de-CH" sz="1000"/>
          </a:p>
        </p:txBody>
      </p:sp>
      <p:sp>
        <p:nvSpPr>
          <p:cNvPr id="101382"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102402"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5E668413-2295-C042-A3CD-2D4C7E0B8477}" type="slidenum">
              <a:rPr lang="de-CH" sz="1000"/>
              <a:pPr algn="r" eaLnBrk="1" hangingPunct="1"/>
              <a:t>46</a:t>
            </a:fld>
            <a:endParaRPr lang="de-CH" sz="1000"/>
          </a:p>
        </p:txBody>
      </p:sp>
      <p:sp>
        <p:nvSpPr>
          <p:cNvPr id="102403" name="Rectangle 2"/>
          <p:cNvSpPr>
            <a:spLocks noGrp="1" noChangeArrowheads="1"/>
          </p:cNvSpPr>
          <p:nvPr>
            <p:ph type="title"/>
          </p:nvPr>
        </p:nvSpPr>
        <p:spPr>
          <a:xfrm>
            <a:off x="468313" y="188913"/>
            <a:ext cx="8229600" cy="307975"/>
          </a:xfrm>
        </p:spPr>
        <p:txBody>
          <a:bodyPr/>
          <a:lstStyle/>
          <a:p>
            <a:pPr eaLnBrk="1" hangingPunct="1"/>
            <a:r>
              <a:rPr lang="fr-CH" b="1">
                <a:latin typeface="Calibri" charset="0"/>
                <a:ea typeface="ＭＳ Ｐゴシック" charset="0"/>
                <a:cs typeface="ＭＳ Ｐゴシック" charset="0"/>
              </a:rPr>
              <a:t>Procuration</a:t>
            </a:r>
          </a:p>
        </p:txBody>
      </p:sp>
      <p:sp>
        <p:nvSpPr>
          <p:cNvPr id="102404" name="Rectangle 3"/>
          <p:cNvSpPr>
            <a:spLocks noGrp="1" noChangeArrowheads="1"/>
          </p:cNvSpPr>
          <p:nvPr>
            <p:ph type="body" idx="1"/>
          </p:nvPr>
        </p:nvSpPr>
        <p:spPr>
          <a:xfrm>
            <a:off x="179388" y="762000"/>
            <a:ext cx="8964612" cy="5691188"/>
          </a:xfrm>
        </p:spPr>
        <p:txBody>
          <a:bodyPr/>
          <a:lstStyle/>
          <a:p>
            <a:pPr marL="0" indent="0" algn="ctr" eaLnBrk="1" hangingPunct="1">
              <a:buFontTx/>
              <a:buNone/>
            </a:pPr>
            <a:endParaRPr lang="fr-CH" sz="2000" dirty="0">
              <a:latin typeface="Calibri" charset="0"/>
              <a:ea typeface="ＭＳ Ｐゴシック" charset="0"/>
              <a:cs typeface="ＭＳ Ｐゴシック" charset="0"/>
            </a:endParaRPr>
          </a:p>
          <a:p>
            <a:pPr marL="0" indent="0" algn="ctr" eaLnBrk="1" hangingPunct="1">
              <a:buFontTx/>
              <a:buNone/>
            </a:pPr>
            <a:endParaRPr lang="fr-CH" sz="2000" dirty="0">
              <a:latin typeface="Calibri" charset="0"/>
              <a:ea typeface="ＭＳ Ｐゴシック" charset="0"/>
              <a:cs typeface="ＭＳ Ｐゴシック" charset="0"/>
            </a:endParaRPr>
          </a:p>
          <a:p>
            <a:pPr marL="0" indent="0" algn="ctr" eaLnBrk="1" hangingPunct="1">
              <a:buFontTx/>
              <a:buNone/>
            </a:pPr>
            <a:endParaRPr lang="fr-CH" dirty="0">
              <a:latin typeface="Calibri" charset="0"/>
              <a:ea typeface="ＭＳ Ｐゴシック" charset="0"/>
              <a:cs typeface="ＭＳ Ｐゴシック" charset="0"/>
            </a:endParaRPr>
          </a:p>
          <a:p>
            <a:pPr marL="0" indent="0" algn="ctr" eaLnBrk="1" hangingPunct="1">
              <a:buFontTx/>
              <a:buNone/>
            </a:pPr>
            <a:r>
              <a:rPr lang="fr-CH" dirty="0">
                <a:latin typeface="Calibri" charset="0"/>
                <a:ea typeface="ＭＳ Ｐゴシック" charset="0"/>
                <a:cs typeface="ＭＳ Ｐゴシック" charset="0"/>
              </a:rPr>
              <a:t>L’attribution d’une procuration s’accompagne de celle </a:t>
            </a:r>
            <a:r>
              <a:rPr lang="fr-CH">
                <a:latin typeface="Calibri" charset="0"/>
                <a:ea typeface="ＭＳ Ｐゴシック" charset="0"/>
                <a:cs typeface="ＭＳ Ｐゴシック" charset="0"/>
              </a:rPr>
              <a:t>d’un </a:t>
            </a:r>
            <a:endParaRPr lang="fr-CH" smtClean="0">
              <a:latin typeface="Calibri" charset="0"/>
              <a:ea typeface="ＭＳ Ｐゴシック" charset="0"/>
              <a:cs typeface="ＭＳ Ｐゴシック" charset="0"/>
            </a:endParaRPr>
          </a:p>
          <a:p>
            <a:pPr marL="0" indent="0" algn="ctr" eaLnBrk="1" hangingPunct="1">
              <a:buFontTx/>
              <a:buNone/>
            </a:pPr>
            <a:r>
              <a:rPr lang="fr-CH" b="1" smtClean="0">
                <a:latin typeface="Calibri" charset="0"/>
                <a:ea typeface="ＭＳ Ｐゴシック" charset="0"/>
                <a:cs typeface="ＭＳ Ｐゴシック" charset="0"/>
              </a:rPr>
              <a:t>mandat </a:t>
            </a:r>
            <a:r>
              <a:rPr lang="fr-CH" b="1" dirty="0">
                <a:latin typeface="Calibri" charset="0"/>
                <a:ea typeface="ＭＳ Ｐゴシック" charset="0"/>
                <a:cs typeface="ＭＳ Ｐゴシック" charset="0"/>
              </a:rPr>
              <a:t>au médecin</a:t>
            </a:r>
            <a:r>
              <a:rPr lang="fr-CH" dirty="0">
                <a:latin typeface="Calibri" charset="0"/>
                <a:ea typeface="ＭＳ Ｐゴシック" charset="0"/>
                <a:cs typeface="ＭＳ Ｐゴシック" charset="0"/>
              </a:rPr>
              <a:t>! </a:t>
            </a:r>
          </a:p>
          <a:p>
            <a:pPr marL="0" indent="0" eaLnBrk="1" hangingPunct="1">
              <a:buFontTx/>
              <a:buNone/>
            </a:pPr>
            <a:endParaRPr lang="fr-CH" dirty="0">
              <a:latin typeface="Calibri" charset="0"/>
              <a:ea typeface="ＭＳ Ｐゴシック" charset="0"/>
              <a:cs typeface="ＭＳ Ｐゴシック" charset="0"/>
            </a:endParaRPr>
          </a:p>
          <a:p>
            <a:pPr marL="0" indent="0" algn="ctr" eaLnBrk="1" hangingPunct="1">
              <a:buFontTx/>
              <a:buNone/>
            </a:pPr>
            <a:r>
              <a:rPr lang="fr-CH" dirty="0">
                <a:latin typeface="Calibri" charset="0"/>
                <a:ea typeface="ＭＳ Ｐゴシック" charset="0"/>
                <a:cs typeface="ＭＳ Ｐゴシック" charset="0"/>
              </a:rPr>
              <a:t>Il peut en résulter des obligations,  </a:t>
            </a:r>
          </a:p>
          <a:p>
            <a:pPr marL="0" indent="0" algn="ctr" eaLnBrk="1" hangingPunct="1">
              <a:buFontTx/>
              <a:buNone/>
            </a:pPr>
            <a:r>
              <a:rPr lang="fr-CH" dirty="0">
                <a:latin typeface="Calibri" charset="0"/>
                <a:ea typeface="ＭＳ Ｐゴシック" charset="0"/>
                <a:cs typeface="ＭＳ Ｐゴシック" charset="0"/>
              </a:rPr>
              <a:t>p. ex. concernant le respect des délais!</a:t>
            </a:r>
          </a:p>
          <a:p>
            <a:pPr marL="0" indent="0" algn="ctr" eaLnBrk="1" hangingPunct="1">
              <a:buFontTx/>
              <a:buNone/>
            </a:pPr>
            <a:endParaRPr lang="fr-CH" dirty="0">
              <a:latin typeface="Calibri" charset="0"/>
              <a:ea typeface="ＭＳ Ｐゴシック" charset="0"/>
              <a:cs typeface="ＭＳ Ｐゴシック" charset="0"/>
            </a:endParaRPr>
          </a:p>
          <a:p>
            <a:pPr marL="0" indent="0" algn="ctr" eaLnBrk="1" hangingPunct="1">
              <a:buFontTx/>
              <a:buNone/>
            </a:pPr>
            <a:r>
              <a:rPr lang="fr-CH" dirty="0">
                <a:latin typeface="Calibri" charset="0"/>
                <a:ea typeface="ＭＳ Ｐゴシック" charset="0"/>
                <a:cs typeface="ＭＳ Ｐゴシック" charset="0"/>
              </a:rPr>
              <a:t>C’est pourquoi:</a:t>
            </a:r>
          </a:p>
        </p:txBody>
      </p:sp>
      <p:sp>
        <p:nvSpPr>
          <p:cNvPr id="102405"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5B8D6DA8-877C-D74F-990B-CFFCD69EEC95}" type="slidenum">
              <a:rPr lang="de-CH" sz="1000"/>
              <a:pPr eaLnBrk="1" hangingPunct="1"/>
              <a:t>46</a:t>
            </a:fld>
            <a:endParaRPr lang="de-CH" sz="1000"/>
          </a:p>
        </p:txBody>
      </p:sp>
      <p:sp>
        <p:nvSpPr>
          <p:cNvPr id="102406"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ChangeArrowheads="1"/>
          </p:cNvSpPr>
          <p:nvPr>
            <p:ph type="title"/>
          </p:nvPr>
        </p:nvSpPr>
        <p:spPr>
          <a:xfrm>
            <a:off x="457200" y="152400"/>
            <a:ext cx="8229600" cy="533400"/>
          </a:xfrm>
        </p:spPr>
        <p:txBody>
          <a:bodyPr/>
          <a:lstStyle/>
          <a:p>
            <a:r>
              <a:rPr lang="fr-CH" b="1">
                <a:latin typeface="Calibri" charset="0"/>
                <a:ea typeface="ＭＳ Ｐゴシック" charset="0"/>
                <a:cs typeface="ＭＳ Ｐゴシック" charset="0"/>
              </a:rPr>
              <a:t>Procuration</a:t>
            </a:r>
          </a:p>
        </p:txBody>
      </p:sp>
      <p:sp>
        <p:nvSpPr>
          <p:cNvPr id="103426" name="Rectangle 3"/>
          <p:cNvSpPr>
            <a:spLocks noGrp="1" noChangeArrowheads="1"/>
          </p:cNvSpPr>
          <p:nvPr>
            <p:ph type="body" idx="1"/>
          </p:nvPr>
        </p:nvSpPr>
        <p:spPr>
          <a:xfrm>
            <a:off x="468313" y="838200"/>
            <a:ext cx="8229600" cy="5614988"/>
          </a:xfrm>
        </p:spPr>
        <p:txBody>
          <a:bodyPr/>
          <a:lstStyle/>
          <a:p>
            <a:pPr algn="ctr" eaLnBrk="1" hangingPunct="1">
              <a:buFontTx/>
              <a:buNone/>
            </a:pPr>
            <a:endParaRPr lang="fr-CH" b="1" dirty="0">
              <a:latin typeface="Calibri" charset="0"/>
              <a:ea typeface="ＭＳ Ｐゴシック" charset="0"/>
              <a:cs typeface="ＭＳ Ｐゴシック" charset="0"/>
            </a:endParaRPr>
          </a:p>
          <a:p>
            <a:pPr algn="ctr" eaLnBrk="1" hangingPunct="1">
              <a:buFontTx/>
              <a:buNone/>
            </a:pPr>
            <a:endParaRPr lang="fr-CH" b="1" dirty="0">
              <a:latin typeface="Calibri" charset="0"/>
              <a:ea typeface="ＭＳ Ｐゴシック" charset="0"/>
              <a:cs typeface="ＭＳ Ｐゴシック" charset="0"/>
            </a:endParaRPr>
          </a:p>
          <a:p>
            <a:pPr algn="ctr" eaLnBrk="1" hangingPunct="1">
              <a:buFontTx/>
              <a:buNone/>
            </a:pPr>
            <a:r>
              <a:rPr lang="fr-CH" b="1" dirty="0">
                <a:latin typeface="Calibri" charset="0"/>
                <a:ea typeface="ＭＳ Ｐゴシック" charset="0"/>
                <a:cs typeface="ＭＳ Ｐゴシック" charset="0"/>
              </a:rPr>
              <a:t>Pas de procuration générale</a:t>
            </a:r>
            <a:r>
              <a:rPr lang="fr-CH" dirty="0">
                <a:latin typeface="Calibri" charset="0"/>
                <a:ea typeface="ＭＳ Ｐゴシック" charset="0"/>
                <a:cs typeface="ＭＳ Ｐゴシック" charset="0"/>
              </a:rPr>
              <a:t>!</a:t>
            </a:r>
          </a:p>
          <a:p>
            <a:pPr algn="ctr" eaLnBrk="1" hangingPunct="1">
              <a:buFontTx/>
              <a:buNone/>
            </a:pPr>
            <a:endParaRPr lang="fr-CH" sz="2000" dirty="0">
              <a:latin typeface="Calibri" charset="0"/>
              <a:ea typeface="ＭＳ Ｐゴシック" charset="0"/>
              <a:cs typeface="ＭＳ Ｐゴシック" charset="0"/>
            </a:endParaRPr>
          </a:p>
          <a:p>
            <a:pPr algn="ctr" eaLnBrk="1" hangingPunct="1">
              <a:buFontTx/>
              <a:buNone/>
            </a:pPr>
            <a:r>
              <a:rPr lang="fr-CH" sz="2000" dirty="0">
                <a:latin typeface="Calibri" charset="0"/>
                <a:ea typeface="ＭＳ Ｐゴシック" charset="0"/>
                <a:cs typeface="ＭＳ Ｐゴシック" charset="0"/>
              </a:rPr>
              <a:t>mais plutôt: </a:t>
            </a:r>
          </a:p>
          <a:p>
            <a:pPr algn="ctr" eaLnBrk="1" hangingPunct="1">
              <a:buFontTx/>
              <a:buNone/>
            </a:pPr>
            <a:r>
              <a:rPr lang="fr-CH" sz="2000" dirty="0">
                <a:latin typeface="Calibri" charset="0"/>
                <a:ea typeface="ＭＳ Ｐゴシック" charset="0"/>
                <a:cs typeface="ＭＳ Ｐゴシック" charset="0"/>
              </a:rPr>
              <a:t>          </a:t>
            </a:r>
          </a:p>
          <a:p>
            <a:pPr algn="ctr" eaLnBrk="1" hangingPunct="1">
              <a:buFontTx/>
              <a:buNone/>
            </a:pPr>
            <a:r>
              <a:rPr lang="fr-CH" sz="2000" dirty="0">
                <a:latin typeface="Calibri" charset="0"/>
                <a:ea typeface="ＭＳ Ｐゴシック" charset="0"/>
                <a:cs typeface="ＭＳ Ｐゴシック" charset="0"/>
              </a:rPr>
              <a:t>     </a:t>
            </a:r>
            <a:r>
              <a:rPr lang="fr-CH" dirty="0">
                <a:latin typeface="Calibri" charset="0"/>
                <a:ea typeface="ＭＳ Ｐゴシック" charset="0"/>
                <a:cs typeface="ＭＳ Ｐゴシック" charset="0"/>
              </a:rPr>
              <a:t>Des dispenses </a:t>
            </a:r>
            <a:r>
              <a:rPr lang="fr-CH" b="1" dirty="0">
                <a:latin typeface="Calibri" charset="0"/>
                <a:ea typeface="ＭＳ Ｐゴシック" charset="0"/>
                <a:cs typeface="ＭＳ Ｐゴシック" charset="0"/>
              </a:rPr>
              <a:t>spécifiques</a:t>
            </a:r>
            <a:r>
              <a:rPr lang="fr-CH" dirty="0">
                <a:latin typeface="Calibri" charset="0"/>
                <a:ea typeface="ＭＳ Ｐゴシック" charset="0"/>
                <a:cs typeface="ＭＳ Ｐゴシック" charset="0"/>
              </a:rPr>
              <a:t> au fur et à mesure des besoins!!</a:t>
            </a:r>
          </a:p>
          <a:p>
            <a:pPr algn="ctr" eaLnBrk="1" hangingPunct="1">
              <a:buFontTx/>
              <a:buNone/>
            </a:pPr>
            <a:endParaRPr lang="fr-CH" dirty="0">
              <a:latin typeface="Calibri" charset="0"/>
              <a:ea typeface="ＭＳ Ｐゴシック" charset="0"/>
              <a:cs typeface="ＭＳ Ｐゴシック" charset="0"/>
            </a:endParaRPr>
          </a:p>
          <a:p>
            <a:pPr algn="ctr" eaLnBrk="1" hangingPunct="1">
              <a:buFontTx/>
              <a:buNone/>
            </a:pPr>
            <a:r>
              <a:rPr lang="fr-CH" sz="2000" dirty="0">
                <a:latin typeface="Calibri" charset="0"/>
                <a:ea typeface="ＭＳ Ｐゴシック" charset="0"/>
                <a:cs typeface="ＭＳ Ｐゴシック" charset="0"/>
              </a:rPr>
              <a:t>      Définir en détail le contenu de la procuration!!</a:t>
            </a:r>
          </a:p>
          <a:p>
            <a:pPr algn="ctr" eaLnBrk="1" hangingPunct="1">
              <a:buFontTx/>
              <a:buNone/>
            </a:pPr>
            <a:r>
              <a:rPr lang="fr-CH" sz="2000" dirty="0">
                <a:latin typeface="Calibri" charset="0"/>
                <a:ea typeface="ＭＳ Ｐゴシック" charset="0"/>
                <a:cs typeface="ＭＳ Ｐゴシック" charset="0"/>
              </a:rPr>
              <a:t>          </a:t>
            </a:r>
          </a:p>
          <a:p>
            <a:pPr algn="ctr"/>
            <a:endParaRPr lang="fr-CH" sz="2000" dirty="0">
              <a:latin typeface="Calibri" charset="0"/>
              <a:ea typeface="ＭＳ Ｐゴシック" charset="0"/>
              <a:cs typeface="ＭＳ Ｐゴシック" charset="0"/>
            </a:endParaRPr>
          </a:p>
        </p:txBody>
      </p:sp>
      <p:sp>
        <p:nvSpPr>
          <p:cNvPr id="103427"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103428"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01847D94-0C75-2C4D-AB9B-464A9822FFF3}" type="slidenum">
              <a:rPr lang="de-CH" sz="1000"/>
              <a:pPr eaLnBrk="1" hangingPunct="1"/>
              <a:t>47</a:t>
            </a:fld>
            <a:endParaRPr lang="de-CH" sz="1000"/>
          </a:p>
        </p:txBody>
      </p:sp>
      <p:sp>
        <p:nvSpPr>
          <p:cNvPr id="103429"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Fußzeilenplatzhalter 3"/>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122882"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870940F8-1F65-B94C-84FE-0030388BD216}" type="slidenum">
              <a:rPr lang="de-CH" sz="1000"/>
              <a:pPr algn="r" eaLnBrk="1" hangingPunct="1"/>
              <a:t>48</a:t>
            </a:fld>
            <a:endParaRPr lang="de-CH" sz="1000"/>
          </a:p>
        </p:txBody>
      </p:sp>
      <p:sp>
        <p:nvSpPr>
          <p:cNvPr id="122883" name="Rectangle 3"/>
          <p:cNvSpPr>
            <a:spLocks noGrp="1" noChangeArrowheads="1"/>
          </p:cNvSpPr>
          <p:nvPr>
            <p:ph type="body" idx="1"/>
          </p:nvPr>
        </p:nvSpPr>
        <p:spPr>
          <a:xfrm>
            <a:off x="468313" y="533400"/>
            <a:ext cx="8351837" cy="5919788"/>
          </a:xfrm>
        </p:spPr>
        <p:txBody>
          <a:bodyPr/>
          <a:lstStyle/>
          <a:p>
            <a:pPr marL="0" indent="0" algn="ctr" eaLnBrk="1" hangingPunct="1">
              <a:buFontTx/>
              <a:buNone/>
            </a:pPr>
            <a:r>
              <a:rPr lang="fr-CH" sz="2800" dirty="0">
                <a:latin typeface="Calibri" charset="0"/>
                <a:ea typeface="ＭＳ Ｐゴシック" charset="0"/>
                <a:cs typeface="ＭＳ Ｐゴシック" charset="0"/>
              </a:rPr>
              <a:t>Pour toute question ou en cas de difficulté, envoyez un message à</a:t>
            </a:r>
            <a:endParaRPr lang="fr-CH" dirty="0">
              <a:latin typeface="Calibri" charset="0"/>
              <a:ea typeface="ＭＳ Ｐゴシック" charset="0"/>
              <a:cs typeface="ＭＳ Ｐゴシック" charset="0"/>
            </a:endParaRPr>
          </a:p>
          <a:p>
            <a:pPr marL="0" indent="0" algn="ctr" eaLnBrk="1" hangingPunct="1">
              <a:buFontTx/>
              <a:buNone/>
            </a:pPr>
            <a:endParaRPr lang="fr-CH" sz="3200" b="1" dirty="0">
              <a:latin typeface="Calibri" charset="0"/>
              <a:ea typeface="ＭＳ Ｐゴシック" charset="0"/>
              <a:cs typeface="ＭＳ Ｐゴシック" charset="0"/>
            </a:endParaRPr>
          </a:p>
          <a:p>
            <a:pPr marL="0" indent="0" algn="ctr" eaLnBrk="1" hangingPunct="1">
              <a:buFontTx/>
              <a:buNone/>
            </a:pPr>
            <a:r>
              <a:rPr lang="fr-CH" sz="3200" b="1" dirty="0">
                <a:latin typeface="Calibri" charset="0"/>
                <a:ea typeface="ＭＳ Ｐゴシック" charset="0"/>
                <a:cs typeface="ＭＳ Ｐゴシック" charset="0"/>
              </a:rPr>
              <a:t>skv@psychiatrie.ch</a:t>
            </a:r>
          </a:p>
          <a:p>
            <a:pPr marL="0" indent="0" algn="ctr" eaLnBrk="1" hangingPunct="1">
              <a:buFontTx/>
              <a:buNone/>
            </a:pPr>
            <a:endParaRPr lang="fr-CH" sz="3200" b="1" dirty="0">
              <a:latin typeface="Calibri" charset="0"/>
              <a:ea typeface="ＭＳ Ｐゴシック" charset="0"/>
              <a:cs typeface="ＭＳ Ｐゴシック" charset="0"/>
            </a:endParaRPr>
          </a:p>
          <a:p>
            <a:pPr marL="0" indent="0" algn="ctr" eaLnBrk="1" hangingPunct="1">
              <a:buFontTx/>
              <a:buNone/>
            </a:pPr>
            <a:r>
              <a:rPr lang="fr-CH" sz="2000" dirty="0">
                <a:latin typeface="Calibri" charset="0"/>
                <a:ea typeface="ＭＳ Ｐゴシック" charset="0"/>
                <a:cs typeface="ＭＳ Ｐゴシック" charset="0"/>
              </a:rPr>
              <a:t>si vous êtes membre de la SSPP, et si vous ne l’êtes pas → rejoignez-nous! </a:t>
            </a:r>
            <a:r>
              <a:rPr lang="fr-CH" b="1" dirty="0">
                <a:solidFill>
                  <a:srgbClr val="FF6600"/>
                </a:solidFill>
                <a:latin typeface="Calibri" charset="0"/>
                <a:ea typeface="ＭＳ Ｐゴシック" charset="0"/>
                <a:cs typeface="ＭＳ Ｐゴシック" charset="0"/>
                <a:sym typeface="Wingdings" charset="0"/>
              </a:rPr>
              <a:t></a:t>
            </a:r>
            <a:endParaRPr lang="fr-CH" sz="2000" dirty="0">
              <a:latin typeface="Calibri" charset="0"/>
              <a:ea typeface="ＭＳ Ｐゴシック" charset="0"/>
              <a:cs typeface="ＭＳ Ｐゴシック" charset="0"/>
            </a:endParaRPr>
          </a:p>
          <a:p>
            <a:pPr marL="0" indent="0" algn="ctr" eaLnBrk="1" hangingPunct="1">
              <a:buFontTx/>
              <a:buNone/>
            </a:pPr>
            <a:endParaRPr lang="fr-CH" sz="2000" dirty="0">
              <a:latin typeface="Calibri" charset="0"/>
              <a:ea typeface="ＭＳ Ｐゴシック" charset="0"/>
              <a:cs typeface="ＭＳ Ｐゴシック" charset="0"/>
            </a:endParaRPr>
          </a:p>
          <a:p>
            <a:pPr marL="0" indent="0" algn="ctr" eaLnBrk="1" hangingPunct="1">
              <a:buFontTx/>
              <a:buNone/>
            </a:pPr>
            <a:endParaRPr lang="fr-CH" b="1" dirty="0">
              <a:solidFill>
                <a:srgbClr val="FF6600"/>
              </a:solidFill>
              <a:latin typeface="Calibri" charset="0"/>
              <a:ea typeface="ＭＳ Ｐゴシック" charset="0"/>
              <a:cs typeface="ＭＳ Ｐゴシック" charset="0"/>
              <a:sym typeface="Wingdings" charset="0"/>
            </a:endParaRPr>
          </a:p>
          <a:p>
            <a:pPr marL="0" indent="0" algn="ctr" eaLnBrk="1" hangingPunct="1">
              <a:buFontTx/>
              <a:buNone/>
            </a:pPr>
            <a:endParaRPr lang="fr-CH" b="1" dirty="0">
              <a:solidFill>
                <a:srgbClr val="FF6600"/>
              </a:solidFill>
              <a:latin typeface="Calibri" charset="0"/>
              <a:ea typeface="ＭＳ Ｐゴシック" charset="0"/>
              <a:cs typeface="ＭＳ Ｐゴシック" charset="0"/>
              <a:sym typeface="Wingdings" charset="0"/>
            </a:endParaRPr>
          </a:p>
          <a:p>
            <a:pPr marL="0" indent="0" algn="ctr" eaLnBrk="1" hangingPunct="1">
              <a:buFontTx/>
              <a:buNone/>
            </a:pPr>
            <a:r>
              <a:rPr lang="fr-FR" b="1" dirty="0">
                <a:solidFill>
                  <a:srgbClr val="FF6600"/>
                </a:solidFill>
              </a:rPr>
              <a:t>J</a:t>
            </a:r>
            <a:r>
              <a:rPr lang="fr-FR" b="1" dirty="0" smtClean="0">
                <a:solidFill>
                  <a:srgbClr val="FF6600"/>
                </a:solidFill>
              </a:rPr>
              <a:t>e vous remercie de votre attention</a:t>
            </a:r>
            <a:endParaRPr lang="fr-CH" b="1" dirty="0">
              <a:solidFill>
                <a:srgbClr val="FF6600"/>
              </a:solidFill>
              <a:ea typeface="ＭＳ Ｐゴシック" charset="0"/>
              <a:cs typeface="ＭＳ Ｐゴシック" charset="0"/>
            </a:endParaRPr>
          </a:p>
          <a:p>
            <a:pPr marL="0" indent="0" algn="ctr" eaLnBrk="1" hangingPunct="1">
              <a:buFontTx/>
              <a:buNone/>
            </a:pPr>
            <a:endParaRPr lang="fr-CH" sz="2800" b="1" dirty="0">
              <a:solidFill>
                <a:srgbClr val="FF3300"/>
              </a:solidFill>
              <a:latin typeface="Calibri" charset="0"/>
              <a:ea typeface="ＭＳ Ｐゴシック" charset="0"/>
              <a:cs typeface="ＭＳ Ｐゴシック" charset="0"/>
            </a:endParaRPr>
          </a:p>
          <a:p>
            <a:pPr marL="0" indent="0" algn="ctr" eaLnBrk="1" hangingPunct="1">
              <a:buFontTx/>
              <a:buNone/>
            </a:pPr>
            <a:endParaRPr lang="fr-CH" sz="2800" b="1" dirty="0">
              <a:latin typeface="Calibri" charset="0"/>
              <a:ea typeface="ＭＳ Ｐゴシック" charset="0"/>
              <a:cs typeface="ＭＳ Ｐゴシック" charset="0"/>
            </a:endParaRPr>
          </a:p>
          <a:p>
            <a:pPr marL="0" indent="0" algn="ctr" eaLnBrk="1" hangingPunct="1">
              <a:buFontTx/>
              <a:buNone/>
            </a:pPr>
            <a:endParaRPr lang="fr-CH" sz="2800" b="1" dirty="0">
              <a:latin typeface="Calibri" charset="0"/>
              <a:ea typeface="ＭＳ Ｐゴシック" charset="0"/>
              <a:cs typeface="ＭＳ Ｐゴシック" charset="0"/>
            </a:endParaRPr>
          </a:p>
          <a:p>
            <a:pPr marL="0" indent="0" algn="ctr" eaLnBrk="1" hangingPunct="1">
              <a:buFontTx/>
              <a:buNone/>
            </a:pPr>
            <a:endParaRPr lang="fr-CH" sz="2800" b="1" dirty="0">
              <a:latin typeface="Calibri" charset="0"/>
              <a:ea typeface="ＭＳ Ｐゴシック" charset="0"/>
              <a:cs typeface="ＭＳ Ｐゴシック" charset="0"/>
            </a:endParaRPr>
          </a:p>
        </p:txBody>
      </p:sp>
      <p:sp>
        <p:nvSpPr>
          <p:cNvPr id="122884"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066D9D97-BF7A-3949-84C9-91E72507CB82}" type="slidenum">
              <a:rPr lang="de-CH" sz="1000"/>
              <a:pPr eaLnBrk="1" hangingPunct="1"/>
              <a:t>48</a:t>
            </a:fld>
            <a:endParaRPr lang="de-CH" sz="1000"/>
          </a:p>
        </p:txBody>
      </p:sp>
      <p:sp>
        <p:nvSpPr>
          <p:cNvPr id="122885"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Fußzeilenplatzhalter 3"/>
          <p:cNvSpPr txBox="1">
            <a:spLocks noGrp="1"/>
          </p:cNvSpPr>
          <p:nvPr/>
        </p:nvSpPr>
        <p:spPr bwMode="auto">
          <a:xfrm>
            <a:off x="1835150" y="6524625"/>
            <a:ext cx="6624638" cy="196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endParaRPr lang="de-DE" sz="1000"/>
          </a:p>
        </p:txBody>
      </p:sp>
      <p:sp>
        <p:nvSpPr>
          <p:cNvPr id="44034" name="Foliennummernplatzhalter 4"/>
          <p:cNvSpPr txBox="1">
            <a:spLocks noGrp="1"/>
          </p:cNvSpPr>
          <p:nvPr/>
        </p:nvSpPr>
        <p:spPr bwMode="auto">
          <a:xfrm>
            <a:off x="6877050" y="6524625"/>
            <a:ext cx="1798638" cy="125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r" eaLnBrk="1" hangingPunct="1"/>
            <a:fld id="{2298ACA8-7BAF-404E-B8DE-9A85216248C8}" type="slidenum">
              <a:rPr lang="de-CH" sz="1000"/>
              <a:pPr algn="r" eaLnBrk="1" hangingPunct="1"/>
              <a:t>5</a:t>
            </a:fld>
            <a:endParaRPr lang="de-CH" sz="1000"/>
          </a:p>
        </p:txBody>
      </p:sp>
      <p:sp>
        <p:nvSpPr>
          <p:cNvPr id="44035" name="Datumsplatzhalter 5"/>
          <p:cNvSpPr txBox="1">
            <a:spLocks noGrp="1"/>
          </p:cNvSpPr>
          <p:nvPr/>
        </p:nvSpPr>
        <p:spPr bwMode="auto">
          <a:xfrm>
            <a:off x="684213" y="6524625"/>
            <a:ext cx="1008062" cy="188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l" eaLnBrk="1" hangingPunct="1"/>
            <a:endParaRPr lang="de-DE" sz="1000"/>
          </a:p>
        </p:txBody>
      </p:sp>
      <p:sp>
        <p:nvSpPr>
          <p:cNvPr id="44036" name="Rectangle 2"/>
          <p:cNvSpPr>
            <a:spLocks noGrp="1" noChangeArrowheads="1"/>
          </p:cNvSpPr>
          <p:nvPr>
            <p:ph type="title" idx="4294967295"/>
          </p:nvPr>
        </p:nvSpPr>
        <p:spPr>
          <a:xfrm>
            <a:off x="468313" y="188913"/>
            <a:ext cx="8229600" cy="801687"/>
          </a:xfrm>
        </p:spPr>
        <p:txBody>
          <a:bodyPr/>
          <a:lstStyle/>
          <a:p>
            <a:pPr eaLnBrk="1" hangingPunct="1"/>
            <a:r>
              <a:rPr lang="fr-CH" sz="2000" b="1">
                <a:latin typeface="Calibri" charset="0"/>
                <a:ea typeface="ＭＳ Ｐゴシック" charset="0"/>
                <a:cs typeface="ＭＳ Ｐゴシック" charset="0"/>
              </a:rPr>
              <a:t>OPAS, Ordonnance sur les prestations de l’assurance des soins, art. 2 &amp; 3</a:t>
            </a:r>
            <a:br>
              <a:rPr lang="fr-CH" sz="2000" b="1">
                <a:latin typeface="Calibri" charset="0"/>
                <a:ea typeface="ＭＳ Ｐゴシック" charset="0"/>
                <a:cs typeface="ＭＳ Ｐゴシック" charset="0"/>
              </a:rPr>
            </a:br>
            <a:r>
              <a:rPr lang="fr-CH" sz="2000" b="1">
                <a:latin typeface="Calibri" charset="0"/>
                <a:ea typeface="ＭＳ Ｐゴシック" charset="0"/>
                <a:cs typeface="ＭＳ Ｐゴシック" charset="0"/>
              </a:rPr>
              <a:t>Modifications du 5 juin 2009 (II)</a:t>
            </a:r>
          </a:p>
        </p:txBody>
      </p:sp>
      <p:sp>
        <p:nvSpPr>
          <p:cNvPr id="8198" name="Rectangle 3"/>
          <p:cNvSpPr>
            <a:spLocks noGrp="1" noChangeArrowheads="1"/>
          </p:cNvSpPr>
          <p:nvPr>
            <p:ph type="body" idx="4294967295"/>
          </p:nvPr>
        </p:nvSpPr>
        <p:spPr>
          <a:xfrm>
            <a:off x="457200" y="1066800"/>
            <a:ext cx="8424863" cy="5386388"/>
          </a:xfrm>
        </p:spPr>
        <p:txBody>
          <a:bodyPr/>
          <a:lstStyle/>
          <a:p>
            <a:pPr marL="0" indent="0" eaLnBrk="1" hangingPunct="1">
              <a:buFontTx/>
              <a:buNone/>
              <a:defRPr/>
            </a:pPr>
            <a:r>
              <a:rPr lang="fr-CH" sz="2000" b="1" dirty="0" smtClean="0">
                <a:latin typeface="Calibri" charset="0"/>
                <a:ea typeface="ＭＳ Ｐゴシック" charset="0"/>
                <a:cs typeface="ＭＳ Ｐゴシック" charset="0"/>
              </a:rPr>
              <a:t>Art</a:t>
            </a:r>
            <a:r>
              <a:rPr lang="fr-CH" sz="2000" b="1" dirty="0">
                <a:latin typeface="Calibri" charset="0"/>
                <a:ea typeface="ＭＳ Ｐゴシック" charset="0"/>
                <a:cs typeface="ＭＳ Ｐゴシック" charset="0"/>
              </a:rPr>
              <a:t>. 3                   Prise en </a:t>
            </a:r>
            <a:r>
              <a:rPr lang="fr-CH" sz="2000" b="1" dirty="0" smtClean="0">
                <a:latin typeface="Calibri" charset="0"/>
                <a:ea typeface="ＭＳ Ｐゴシック" charset="0"/>
                <a:cs typeface="ＭＳ Ｐゴシック" charset="0"/>
              </a:rPr>
              <a:t>charge</a:t>
            </a:r>
            <a:endParaRPr lang="fr-CH" sz="2000" dirty="0">
              <a:latin typeface="Calibri" charset="0"/>
              <a:ea typeface="ＭＳ Ｐゴシック" charset="0"/>
              <a:cs typeface="ＭＳ Ｐゴシック" charset="0"/>
            </a:endParaRPr>
          </a:p>
          <a:p>
            <a:pPr marL="0" indent="0" eaLnBrk="1" hangingPunct="1">
              <a:buFontTx/>
              <a:buNone/>
              <a:defRPr/>
            </a:pPr>
            <a:r>
              <a:rPr lang="fr-CH" sz="2000" dirty="0">
                <a:latin typeface="Calibri" charset="0"/>
                <a:ea typeface="ＭＳ Ｐゴシック" charset="0"/>
                <a:cs typeface="ＭＳ Ｐゴシック" charset="0"/>
              </a:rPr>
              <a:t>L’assurance prend en charge les coûts pour un maximum de 40 séances diagnostiques et thérapeutiques. L’art. 3</a:t>
            </a:r>
            <a:r>
              <a:rPr lang="fr-CH" sz="2000" i="1" dirty="0">
                <a:latin typeface="Calibri" charset="0"/>
                <a:ea typeface="ＭＳ Ｐゴシック" charset="0"/>
                <a:cs typeface="ＭＳ Ｐゴシック" charset="0"/>
              </a:rPr>
              <a:t>b</a:t>
            </a:r>
            <a:r>
              <a:rPr lang="fr-CH" sz="2000" dirty="0">
                <a:latin typeface="Calibri" charset="0"/>
                <a:ea typeface="ＭＳ Ｐゴシック" charset="0"/>
                <a:cs typeface="ＭＳ Ｐゴシック" charset="0"/>
              </a:rPr>
              <a:t> est réservé</a:t>
            </a:r>
            <a:r>
              <a:rPr lang="fr-CH" sz="2000" dirty="0" smtClean="0">
                <a:latin typeface="Calibri" charset="0"/>
                <a:ea typeface="ＭＳ Ｐゴシック" charset="0"/>
                <a:cs typeface="ＭＳ Ｐゴシック" charset="0"/>
              </a:rPr>
              <a:t>.</a:t>
            </a:r>
          </a:p>
          <a:p>
            <a:pPr marL="0" indent="0">
              <a:buFontTx/>
              <a:buNone/>
              <a:defRPr/>
            </a:pPr>
            <a:endParaRPr lang="fr-CH" sz="2000" b="1" i="1" dirty="0" smtClean="0">
              <a:latin typeface="Calibri" charset="0"/>
              <a:ea typeface="ＭＳ Ｐゴシック" charset="0"/>
              <a:cs typeface="ＭＳ Ｐゴシック" charset="0"/>
            </a:endParaRPr>
          </a:p>
          <a:p>
            <a:pPr marL="0" indent="0">
              <a:buFontTx/>
              <a:buNone/>
              <a:defRPr/>
            </a:pPr>
            <a:r>
              <a:rPr lang="fr-CH" sz="2000" b="1" dirty="0" smtClean="0">
                <a:latin typeface="Calibri" charset="0"/>
                <a:ea typeface="ＭＳ Ｐゴシック" charset="0"/>
                <a:cs typeface="ＭＳ Ｐゴシック" charset="0"/>
              </a:rPr>
              <a:t>Art. 3b    Procédure concernant la prise en charge en cas de poursuite d’une 	      thérapie après 40 séances</a:t>
            </a:r>
          </a:p>
          <a:p>
            <a:pPr marL="457200" indent="-457200" eaLnBrk="1" hangingPunct="1">
              <a:buFontTx/>
              <a:buNone/>
              <a:defRPr/>
            </a:pPr>
            <a:endParaRPr lang="fr-CH" sz="2000" b="1" dirty="0" smtClean="0">
              <a:latin typeface="Calibri" charset="0"/>
              <a:ea typeface="ＭＳ Ｐゴシック" charset="0"/>
              <a:cs typeface="ＭＳ Ｐゴシック" charset="0"/>
            </a:endParaRPr>
          </a:p>
          <a:p>
            <a:pPr marL="457200" indent="-457200" eaLnBrk="1" hangingPunct="1">
              <a:buFontTx/>
              <a:buNone/>
              <a:defRPr/>
            </a:pPr>
            <a:r>
              <a:rPr lang="fr-CH" sz="2000" dirty="0" smtClean="0">
                <a:latin typeface="Calibri" charset="0"/>
                <a:ea typeface="ＭＳ Ｐゴシック" charset="0"/>
                <a:cs typeface="ＭＳ Ｐゴシック" charset="0"/>
              </a:rPr>
              <a:t>1     Pour que, après 40 séances, l’assurance continue de prendre en charge les coûts de la psychothérapie, le médecin traitant doit adresser à temps un rapport au médecin-conseil de l’assureur. Le rapport doit mentionner:</a:t>
            </a:r>
          </a:p>
          <a:p>
            <a:pPr marL="457200" indent="-457200" eaLnBrk="1" hangingPunct="1">
              <a:buFontTx/>
              <a:buNone/>
              <a:defRPr/>
            </a:pPr>
            <a:r>
              <a:rPr lang="fr-CH" sz="2000" dirty="0" smtClean="0">
                <a:latin typeface="Calibri" charset="0"/>
                <a:ea typeface="ＭＳ Ｐゴシック" charset="0"/>
                <a:cs typeface="ＭＳ Ｐゴシック" charset="0"/>
              </a:rPr>
              <a:t>     a.     le type de maladie;</a:t>
            </a:r>
          </a:p>
          <a:p>
            <a:pPr marL="457200" indent="-457200" eaLnBrk="1" hangingPunct="1">
              <a:buFontTx/>
              <a:buNone/>
              <a:defRPr/>
            </a:pPr>
            <a:r>
              <a:rPr lang="fr-CH" sz="2000" dirty="0" smtClean="0">
                <a:latin typeface="Calibri" charset="0"/>
                <a:ea typeface="ＭＳ Ｐゴシック" charset="0"/>
                <a:cs typeface="ＭＳ Ｐゴシック" charset="0"/>
              </a:rPr>
              <a:t>     b.     le genre, le cadre, le déroulement et les résultats du traitement entamé;</a:t>
            </a:r>
          </a:p>
          <a:p>
            <a:pPr marL="457200" indent="-457200" eaLnBrk="1" hangingPunct="1">
              <a:buFontTx/>
              <a:buNone/>
              <a:defRPr/>
            </a:pPr>
            <a:r>
              <a:rPr lang="fr-CH" sz="2000" dirty="0" smtClean="0">
                <a:latin typeface="Calibri" charset="0"/>
                <a:ea typeface="ＭＳ Ｐゴシック" charset="0"/>
                <a:cs typeface="ＭＳ Ｐゴシック" charset="0"/>
              </a:rPr>
              <a:t>     c.     une proposition de prolongation de la thérapie indiquant la finalité, le  	      </a:t>
            </a:r>
          </a:p>
          <a:p>
            <a:pPr marL="457200" indent="-457200" eaLnBrk="1" hangingPunct="1">
              <a:buFontTx/>
              <a:buNone/>
              <a:defRPr/>
            </a:pPr>
            <a:r>
              <a:rPr lang="fr-CH" sz="2000" dirty="0">
                <a:latin typeface="Calibri" charset="0"/>
                <a:ea typeface="ＭＳ Ｐゴシック" charset="0"/>
                <a:cs typeface="ＭＳ Ｐゴシック" charset="0"/>
              </a:rPr>
              <a:t> </a:t>
            </a:r>
            <a:r>
              <a:rPr lang="fr-CH" sz="2000" dirty="0" smtClean="0">
                <a:latin typeface="Calibri" charset="0"/>
                <a:ea typeface="ＭＳ Ｐゴシック" charset="0"/>
                <a:cs typeface="ＭＳ Ｐゴシック" charset="0"/>
              </a:rPr>
              <a:t>            cadre et la durée probable.</a:t>
            </a:r>
            <a:endParaRPr lang="fr-CH" sz="2000" b="1" dirty="0" smtClean="0">
              <a:latin typeface="Calibri" charset="0"/>
              <a:ea typeface="ＭＳ Ｐゴシック" charset="0"/>
              <a:cs typeface="ＭＳ Ｐゴシック" charset="0"/>
            </a:endParaRPr>
          </a:p>
          <a:p>
            <a:pPr marL="0" indent="0" eaLnBrk="1" hangingPunct="1">
              <a:buFontTx/>
              <a:buNone/>
              <a:defRPr/>
            </a:pPr>
            <a:endParaRPr lang="fr-CH" sz="2000" b="1" i="1" dirty="0">
              <a:latin typeface="Calibri" charset="0"/>
              <a:ea typeface="ＭＳ Ｐゴシック" charset="0"/>
              <a:cs typeface="ＭＳ Ｐゴシック" charset="0"/>
            </a:endParaRPr>
          </a:p>
          <a:p>
            <a:pPr marL="0" indent="0" eaLnBrk="1" hangingPunct="1">
              <a:buFontTx/>
              <a:buNone/>
              <a:defRPr/>
            </a:pPr>
            <a:endParaRPr lang="fr-CH" sz="2000" b="1" i="1" dirty="0">
              <a:latin typeface="Calibri" charset="0"/>
              <a:ea typeface="ＭＳ Ｐゴシック" charset="0"/>
              <a:cs typeface="ＭＳ Ｐゴシック" charset="0"/>
            </a:endParaRPr>
          </a:p>
        </p:txBody>
      </p:sp>
      <p:sp>
        <p:nvSpPr>
          <p:cNvPr id="44038" name="Fußzeilenplatzhalt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44039" name="Foliennummernplatzhalter 2"/>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ADE4DA58-82C6-3C4B-926B-80511EEEE607}" type="slidenum">
              <a:rPr lang="de-CH" sz="1000"/>
              <a:pPr eaLnBrk="1" hangingPunct="1"/>
              <a:t>5</a:t>
            </a:fld>
            <a:endParaRPr lang="de-CH" sz="1000"/>
          </a:p>
        </p:txBody>
      </p:sp>
      <p:sp>
        <p:nvSpPr>
          <p:cNvPr id="44040"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Fußzeilenplatzhalter 3"/>
          <p:cNvSpPr txBox="1">
            <a:spLocks noGrp="1"/>
          </p:cNvSpPr>
          <p:nvPr/>
        </p:nvSpPr>
        <p:spPr bwMode="auto">
          <a:xfrm>
            <a:off x="1835150" y="6524625"/>
            <a:ext cx="6624638" cy="196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endParaRPr lang="de-DE" sz="1000"/>
          </a:p>
        </p:txBody>
      </p:sp>
      <p:sp>
        <p:nvSpPr>
          <p:cNvPr id="45058" name="Datumsplatzhalter 5"/>
          <p:cNvSpPr txBox="1">
            <a:spLocks noGrp="1"/>
          </p:cNvSpPr>
          <p:nvPr/>
        </p:nvSpPr>
        <p:spPr bwMode="auto">
          <a:xfrm>
            <a:off x="684213" y="6524625"/>
            <a:ext cx="1008062" cy="188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l" eaLnBrk="1" hangingPunct="1"/>
            <a:endParaRPr lang="de-DE" sz="1000"/>
          </a:p>
        </p:txBody>
      </p:sp>
      <p:sp>
        <p:nvSpPr>
          <p:cNvPr id="45059" name="Rectangle 2"/>
          <p:cNvSpPr>
            <a:spLocks noGrp="1" noChangeArrowheads="1"/>
          </p:cNvSpPr>
          <p:nvPr>
            <p:ph type="title" idx="4294967295"/>
          </p:nvPr>
        </p:nvSpPr>
        <p:spPr>
          <a:xfrm>
            <a:off x="457200" y="228600"/>
            <a:ext cx="8229600" cy="685800"/>
          </a:xfrm>
        </p:spPr>
        <p:txBody>
          <a:bodyPr/>
          <a:lstStyle/>
          <a:p>
            <a:pPr eaLnBrk="1" hangingPunct="1"/>
            <a:r>
              <a:rPr lang="fr-CH" sz="2000" b="1">
                <a:latin typeface="Calibri" charset="0"/>
                <a:ea typeface="ＭＳ Ｐゴシック" charset="0"/>
                <a:cs typeface="ＭＳ Ｐゴシック" charset="0"/>
              </a:rPr>
              <a:t>OPAS, Ordonnance sur les prestations de l’assurance des soins, art. 2 &amp; 3</a:t>
            </a:r>
            <a:br>
              <a:rPr lang="fr-CH" sz="2000" b="1">
                <a:latin typeface="Calibri" charset="0"/>
                <a:ea typeface="ＭＳ Ｐゴシック" charset="0"/>
                <a:cs typeface="ＭＳ Ｐゴシック" charset="0"/>
              </a:rPr>
            </a:br>
            <a:r>
              <a:rPr lang="fr-CH" sz="2000" b="1">
                <a:latin typeface="Calibri" charset="0"/>
                <a:ea typeface="ＭＳ Ｐゴシック" charset="0"/>
                <a:cs typeface="ＭＳ Ｐゴシック" charset="0"/>
              </a:rPr>
              <a:t>Modifications du 5 juin 2009 (II)</a:t>
            </a:r>
          </a:p>
        </p:txBody>
      </p:sp>
      <p:sp>
        <p:nvSpPr>
          <p:cNvPr id="45060" name="Rectangle 3"/>
          <p:cNvSpPr>
            <a:spLocks noGrp="1" noChangeArrowheads="1"/>
          </p:cNvSpPr>
          <p:nvPr>
            <p:ph type="body" idx="4294967295"/>
          </p:nvPr>
        </p:nvSpPr>
        <p:spPr>
          <a:xfrm>
            <a:off x="468313" y="1676400"/>
            <a:ext cx="8218487" cy="3840163"/>
          </a:xfrm>
        </p:spPr>
        <p:txBody>
          <a:bodyPr/>
          <a:lstStyle/>
          <a:p>
            <a:pPr eaLnBrk="1" hangingPunct="1">
              <a:buFontTx/>
              <a:buNone/>
            </a:pPr>
            <a:endParaRPr lang="fr-CH" sz="1800" b="1" dirty="0">
              <a:latin typeface="Calibri" charset="0"/>
              <a:ea typeface="ＭＳ Ｐゴシック" charset="0"/>
              <a:cs typeface="ＭＳ Ｐゴシック" charset="0"/>
            </a:endParaRPr>
          </a:p>
          <a:p>
            <a:pPr eaLnBrk="1" hangingPunct="1">
              <a:buFontTx/>
              <a:buAutoNum type="arabicPlain" startAt="2"/>
            </a:pPr>
            <a:r>
              <a:rPr lang="fr-CH" sz="1800" dirty="0">
                <a:latin typeface="Calibri" charset="0"/>
                <a:ea typeface="ＭＳ Ｐゴシック" charset="0"/>
                <a:cs typeface="ＭＳ Ｐゴシック" charset="0"/>
              </a:rPr>
              <a:t>Le rapport ne peut </a:t>
            </a:r>
            <a:r>
              <a:rPr lang="fr-CH" sz="1800" dirty="0" smtClean="0">
                <a:latin typeface="Calibri" charset="0"/>
                <a:ea typeface="ＭＳ Ｐゴシック" charset="0"/>
                <a:cs typeface="ＭＳ Ｐゴシック" charset="0"/>
              </a:rPr>
              <a:t>contenir </a:t>
            </a:r>
            <a:r>
              <a:rPr lang="fr-CH" sz="1800" b="1" dirty="0" smtClean="0">
                <a:solidFill>
                  <a:srgbClr val="FF0000"/>
                </a:solidFill>
                <a:latin typeface="Calibri" charset="0"/>
                <a:ea typeface="ＭＳ Ｐゴシック" charset="0"/>
                <a:cs typeface="ＭＳ Ｐゴシック" charset="0"/>
              </a:rPr>
              <a:t>que des données nécessaires </a:t>
            </a:r>
            <a:r>
              <a:rPr lang="fr-CH" sz="1800" dirty="0">
                <a:latin typeface="Calibri" charset="0"/>
                <a:ea typeface="ＭＳ Ｐゴシック" charset="0"/>
                <a:cs typeface="ＭＳ Ｐゴシック" charset="0"/>
              </a:rPr>
              <a:t>à l’assureur pour évaluer l’obligation de prise en charge.</a:t>
            </a:r>
          </a:p>
          <a:p>
            <a:pPr eaLnBrk="1" hangingPunct="1">
              <a:buFontTx/>
              <a:buAutoNum type="arabicPlain" startAt="2"/>
            </a:pPr>
            <a:endParaRPr lang="fr-CH" sz="1800" b="1" dirty="0">
              <a:latin typeface="Calibri" charset="0"/>
              <a:ea typeface="ＭＳ Ｐゴシック" charset="0"/>
              <a:cs typeface="ＭＳ Ｐゴシック" charset="0"/>
            </a:endParaRPr>
          </a:p>
          <a:p>
            <a:pPr eaLnBrk="1" hangingPunct="1">
              <a:buFontTx/>
              <a:buAutoNum type="arabicPlain" startAt="3"/>
            </a:pPr>
            <a:r>
              <a:rPr lang="fr-CH" sz="1800" dirty="0">
                <a:latin typeface="Calibri" charset="0"/>
                <a:ea typeface="ＭＳ Ｐゴシック" charset="0"/>
                <a:cs typeface="ＭＳ Ｐゴシック" charset="0"/>
              </a:rPr>
              <a:t>Le médecin-conseil examine le rapport et propose à l’assureur de poursuivre la psychothérapie à la charge de l’assurance, en indiquant sa durée jusqu’au prochain rapport, ou de l’interrompre.</a:t>
            </a:r>
          </a:p>
          <a:p>
            <a:pPr eaLnBrk="1" hangingPunct="1">
              <a:buFontTx/>
              <a:buAutoNum type="arabicPlain" startAt="3"/>
            </a:pPr>
            <a:endParaRPr lang="fr-CH" sz="1800" b="1" dirty="0">
              <a:latin typeface="Calibri" charset="0"/>
              <a:ea typeface="ＭＳ Ｐゴシック" charset="0"/>
              <a:cs typeface="ＭＳ Ｐゴシック" charset="0"/>
            </a:endParaRPr>
          </a:p>
          <a:p>
            <a:pPr eaLnBrk="1" hangingPunct="1">
              <a:buFontTx/>
              <a:buNone/>
            </a:pPr>
            <a:r>
              <a:rPr lang="fr-CH" sz="1800" dirty="0">
                <a:latin typeface="Calibri" charset="0"/>
                <a:ea typeface="ＭＳ Ｐゴシック" charset="0"/>
                <a:cs typeface="ＭＳ Ｐゴシック" charset="0"/>
              </a:rPr>
              <a:t>4</a:t>
            </a:r>
            <a:r>
              <a:rPr lang="fr-CH" sz="1800" b="1" dirty="0">
                <a:latin typeface="Calibri" charset="0"/>
                <a:ea typeface="ＭＳ Ｐゴシック" charset="0"/>
                <a:cs typeface="ＭＳ Ｐゴシック" charset="0"/>
              </a:rPr>
              <a:t>    </a:t>
            </a:r>
            <a:r>
              <a:rPr lang="fr-CH" sz="1800" dirty="0">
                <a:latin typeface="Calibri" charset="0"/>
                <a:ea typeface="ＭＳ Ｐゴシック" charset="0"/>
                <a:cs typeface="ＭＳ Ｐゴシック" charset="0"/>
              </a:rPr>
              <a:t>L’assureur communique à la personne assurée, avec copie au médecin traitant, dans les 15 jours ouvrables suivant la réception du rapport par le médecin-conseil s’il continue de prendre en charge les coûts de la psychothérapie et pour quelle durée.</a:t>
            </a:r>
            <a:endParaRPr lang="fr-CH" sz="1800" b="1" i="1" dirty="0">
              <a:latin typeface="Calibri" charset="0"/>
              <a:ea typeface="ＭＳ Ｐゴシック" charset="0"/>
              <a:cs typeface="ＭＳ Ｐゴシック" charset="0"/>
            </a:endParaRPr>
          </a:p>
          <a:p>
            <a:pPr eaLnBrk="1" hangingPunct="1">
              <a:buFontTx/>
              <a:buNone/>
            </a:pPr>
            <a:endParaRPr lang="fr-CH" sz="1800" b="1" i="1" dirty="0">
              <a:latin typeface="Calibri" charset="0"/>
              <a:ea typeface="ＭＳ Ｐゴシック" charset="0"/>
              <a:cs typeface="ＭＳ Ｐゴシック" charset="0"/>
            </a:endParaRPr>
          </a:p>
          <a:p>
            <a:pPr eaLnBrk="1" hangingPunct="1">
              <a:buFontTx/>
              <a:buNone/>
            </a:pPr>
            <a:endParaRPr lang="fr-CH" sz="1800" dirty="0">
              <a:latin typeface="Calibri" charset="0"/>
              <a:ea typeface="ＭＳ Ｐゴシック" charset="0"/>
              <a:cs typeface="ＭＳ Ｐゴシック" charset="0"/>
            </a:endParaRPr>
          </a:p>
          <a:p>
            <a:pPr eaLnBrk="1" hangingPunct="1"/>
            <a:endParaRPr lang="fr-CH" dirty="0">
              <a:latin typeface="Calibri" charset="0"/>
              <a:ea typeface="ＭＳ Ｐゴシック" charset="0"/>
              <a:cs typeface="ＭＳ Ｐゴシック" charset="0"/>
            </a:endParaRPr>
          </a:p>
        </p:txBody>
      </p:sp>
      <p:sp>
        <p:nvSpPr>
          <p:cNvPr id="45061" name="Fußzeilenplatzhalt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45062" name="Foliennummernplatzhalter 2"/>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0808A57E-42A2-D545-B81C-48306A491D39}" type="slidenum">
              <a:rPr lang="de-CH" sz="1000"/>
              <a:pPr eaLnBrk="1" hangingPunct="1"/>
              <a:t>6</a:t>
            </a:fld>
            <a:endParaRPr lang="de-CH" sz="1000"/>
          </a:p>
        </p:txBody>
      </p:sp>
      <p:sp>
        <p:nvSpPr>
          <p:cNvPr id="45063"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r>
              <a:rPr lang="fr-CH" b="1">
                <a:latin typeface="Calibri" charset="0"/>
                <a:ea typeface="ＭＳ Ｐゴシック" charset="0"/>
                <a:cs typeface="ＭＳ Ｐゴシック" charset="0"/>
              </a:rPr>
              <a:t>Méthodes psychothérapeutiques</a:t>
            </a:r>
          </a:p>
        </p:txBody>
      </p:sp>
      <p:sp>
        <p:nvSpPr>
          <p:cNvPr id="46082" name="Rectangle 3"/>
          <p:cNvSpPr>
            <a:spLocks noGrp="1" noChangeArrowheads="1"/>
          </p:cNvSpPr>
          <p:nvPr>
            <p:ph type="body" idx="1"/>
          </p:nvPr>
        </p:nvSpPr>
        <p:spPr/>
        <p:txBody>
          <a:bodyPr/>
          <a:lstStyle/>
          <a:p>
            <a:pPr marL="0" indent="0">
              <a:buFontTx/>
              <a:buNone/>
            </a:pPr>
            <a:r>
              <a:rPr lang="fr-CH" dirty="0">
                <a:latin typeface="Calibri" charset="0"/>
                <a:ea typeface="ＭＳ Ｐゴシック" charset="0"/>
                <a:cs typeface="ＭＳ Ｐゴシック" charset="0"/>
              </a:rPr>
              <a:t>      Sont prises en charge les méthodes psychothérapeutiques  </a:t>
            </a:r>
          </a:p>
          <a:p>
            <a:pPr marL="0" indent="0">
              <a:buFontTx/>
              <a:buNone/>
            </a:pPr>
            <a:r>
              <a:rPr lang="fr-CH" dirty="0">
                <a:latin typeface="Calibri" charset="0"/>
                <a:ea typeface="ＭＳ Ｐゴシック" charset="0"/>
                <a:cs typeface="ＭＳ Ｐゴシック" charset="0"/>
              </a:rPr>
              <a:t>      dont l’efficacité est scientifiquement prouvée:</a:t>
            </a:r>
          </a:p>
          <a:p>
            <a:pPr marL="0" indent="0">
              <a:buFontTx/>
              <a:buNone/>
            </a:pPr>
            <a:endParaRPr lang="fr-CH" dirty="0">
              <a:latin typeface="Calibri" charset="0"/>
              <a:ea typeface="ＭＳ Ｐゴシック" charset="0"/>
              <a:cs typeface="ＭＳ Ｐゴシック" charset="0"/>
            </a:endParaRPr>
          </a:p>
          <a:p>
            <a:pPr marL="0" indent="0">
              <a:buFontTx/>
              <a:buNone/>
            </a:pPr>
            <a:r>
              <a:rPr lang="fr-CH" dirty="0">
                <a:latin typeface="Calibri" charset="0"/>
                <a:ea typeface="ＭＳ Ｐゴシック" charset="0"/>
                <a:cs typeface="ＭＳ Ｐゴシック" charset="0"/>
              </a:rPr>
              <a:t>      </a:t>
            </a:r>
            <a:r>
              <a:rPr lang="fr-CH" b="1" dirty="0">
                <a:latin typeface="Calibri" charset="0"/>
                <a:ea typeface="ＭＳ Ｐゴシック" charset="0"/>
                <a:cs typeface="ＭＳ Ｐゴシック" charset="0"/>
              </a:rPr>
              <a:t>• thérapie psychanalytique ou psychodynamique</a:t>
            </a:r>
          </a:p>
          <a:p>
            <a:pPr marL="0" indent="0">
              <a:buFontTx/>
              <a:buNone/>
            </a:pPr>
            <a:r>
              <a:rPr lang="fr-CH" b="1" dirty="0">
                <a:latin typeface="Calibri" charset="0"/>
                <a:ea typeface="ＭＳ Ｐゴシック" charset="0"/>
                <a:cs typeface="ＭＳ Ｐゴシック" charset="0"/>
              </a:rPr>
              <a:t>      • psychothérapie systémique </a:t>
            </a:r>
          </a:p>
          <a:p>
            <a:pPr marL="0" indent="0">
              <a:buFontTx/>
              <a:buNone/>
            </a:pPr>
            <a:r>
              <a:rPr lang="fr-CH" b="1" dirty="0">
                <a:latin typeface="Calibri" charset="0"/>
                <a:ea typeface="ＭＳ Ｐゴシック" charset="0"/>
                <a:cs typeface="ＭＳ Ｐゴシック" charset="0"/>
              </a:rPr>
              <a:t>      • thérapie comportementale</a:t>
            </a:r>
          </a:p>
          <a:p>
            <a:pPr marL="0" indent="0">
              <a:buFontTx/>
              <a:buNone/>
            </a:pPr>
            <a:r>
              <a:rPr lang="fr-CH" b="1" dirty="0">
                <a:latin typeface="Calibri" charset="0"/>
                <a:ea typeface="ＭＳ Ｐゴシック" charset="0"/>
                <a:cs typeface="ＭＳ Ｐゴシック" charset="0"/>
              </a:rPr>
              <a:t>      </a:t>
            </a:r>
          </a:p>
          <a:p>
            <a:pPr marL="0" indent="0">
              <a:buFontTx/>
              <a:buNone/>
            </a:pPr>
            <a:r>
              <a:rPr lang="fr-CH" b="1" dirty="0">
                <a:latin typeface="Calibri" charset="0"/>
                <a:ea typeface="ＭＳ Ｐゴシック" charset="0"/>
                <a:cs typeface="ＭＳ Ｐゴシック" charset="0"/>
              </a:rPr>
              <a:t>     </a:t>
            </a:r>
          </a:p>
          <a:p>
            <a:pPr marL="0" indent="0"/>
            <a:endParaRPr lang="fr-CH" dirty="0">
              <a:latin typeface="Calibri" charset="0"/>
              <a:ea typeface="ＭＳ Ｐゴシック" charset="0"/>
              <a:cs typeface="ＭＳ Ｐゴシック" charset="0"/>
            </a:endParaRPr>
          </a:p>
        </p:txBody>
      </p:sp>
      <p:sp>
        <p:nvSpPr>
          <p:cNvPr id="46083"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46084"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30E8DE9B-4579-B94D-9DF3-4FFC6D90F094}" type="slidenum">
              <a:rPr lang="de-CH" sz="1000"/>
              <a:pPr eaLnBrk="1" hangingPunct="1"/>
              <a:t>7</a:t>
            </a:fld>
            <a:endParaRPr lang="de-CH" sz="1000"/>
          </a:p>
        </p:txBody>
      </p:sp>
      <p:sp>
        <p:nvSpPr>
          <p:cNvPr id="46085"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a:xfrm>
            <a:off x="468313" y="247650"/>
            <a:ext cx="8229600" cy="290513"/>
          </a:xfrm>
        </p:spPr>
        <p:txBody>
          <a:bodyPr/>
          <a:lstStyle/>
          <a:p>
            <a:r>
              <a:rPr lang="fr-CH" b="1">
                <a:latin typeface="Calibri" charset="0"/>
                <a:ea typeface="ＭＳ Ｐゴシック" charset="0"/>
                <a:cs typeface="ＭＳ Ｐゴシック" charset="0"/>
              </a:rPr>
              <a:t>Différenciation entre TPPI et Pass</a:t>
            </a:r>
          </a:p>
        </p:txBody>
      </p:sp>
      <p:sp>
        <p:nvSpPr>
          <p:cNvPr id="47106" name="Rectangle 3"/>
          <p:cNvSpPr>
            <a:spLocks noGrp="1" noChangeArrowheads="1"/>
          </p:cNvSpPr>
          <p:nvPr>
            <p:ph type="body" idx="1"/>
          </p:nvPr>
        </p:nvSpPr>
        <p:spPr>
          <a:xfrm>
            <a:off x="179512" y="1052513"/>
            <a:ext cx="8856984" cy="4679950"/>
          </a:xfrm>
        </p:spPr>
        <p:txBody>
          <a:bodyPr/>
          <a:lstStyle/>
          <a:p>
            <a:r>
              <a:rPr lang="fr-CH" b="1" dirty="0" smtClean="0">
                <a:latin typeface="Calibri" charset="0"/>
                <a:ea typeface="ＭＳ Ｐゴシック" charset="0"/>
                <a:cs typeface="ＭＳ Ｐゴシック" charset="0"/>
              </a:rPr>
              <a:t>TPPI</a:t>
            </a:r>
            <a:r>
              <a:rPr lang="fr-CH" dirty="0" smtClean="0">
                <a:latin typeface="Calibri" charset="0"/>
                <a:ea typeface="ＭＳ Ｐゴシック" charset="0"/>
                <a:cs typeface="ＭＳ Ｐゴシック" charset="0"/>
              </a:rPr>
              <a:t> </a:t>
            </a:r>
            <a:r>
              <a:rPr lang="fr-CH" dirty="0">
                <a:latin typeface="Calibri" charset="0"/>
                <a:ea typeface="ＭＳ Ｐゴシック" charset="0"/>
                <a:cs typeface="ＭＳ Ｐゴシック" charset="0"/>
              </a:rPr>
              <a:t>= traitement psychiatrique psychothérapeutique intégré</a:t>
            </a:r>
          </a:p>
          <a:p>
            <a:pPr algn="ctr"/>
            <a:endParaRPr lang="fr-CH" dirty="0">
              <a:latin typeface="Calibri" charset="0"/>
              <a:ea typeface="ＭＳ Ｐゴシック" charset="0"/>
              <a:cs typeface="ＭＳ Ｐゴシック" charset="0"/>
            </a:endParaRPr>
          </a:p>
          <a:p>
            <a:r>
              <a:rPr lang="fr-CH" b="1" dirty="0" smtClean="0">
                <a:latin typeface="Calibri" charset="0"/>
                <a:ea typeface="ＭＳ Ｐゴシック" charset="0"/>
                <a:cs typeface="ＭＳ Ｐゴシック" charset="0"/>
              </a:rPr>
              <a:t>Pass</a:t>
            </a:r>
            <a:r>
              <a:rPr lang="fr-CH" dirty="0" smtClean="0">
                <a:latin typeface="Calibri" charset="0"/>
                <a:ea typeface="ＭＳ Ｐゴシック" charset="0"/>
                <a:cs typeface="ＭＳ Ｐゴシック" charset="0"/>
              </a:rPr>
              <a:t> </a:t>
            </a:r>
            <a:r>
              <a:rPr lang="fr-CH" dirty="0">
                <a:latin typeface="Calibri" charset="0"/>
                <a:ea typeface="ＭＳ Ｐゴシック" charset="0"/>
                <a:cs typeface="ＭＳ Ｐゴシック" charset="0"/>
              </a:rPr>
              <a:t>= psychothérapie au sens strict</a:t>
            </a:r>
          </a:p>
          <a:p>
            <a:pPr algn="ctr">
              <a:buNone/>
            </a:pPr>
            <a:endParaRPr lang="fr-CH" dirty="0" smtClean="0">
              <a:latin typeface="Calibri" charset="0"/>
              <a:ea typeface="ＭＳ Ｐゴシック" charset="0"/>
              <a:cs typeface="ＭＳ Ｐゴシック" charset="0"/>
            </a:endParaRPr>
          </a:p>
          <a:p>
            <a:pPr algn="ctr">
              <a:buNone/>
            </a:pPr>
            <a:r>
              <a:rPr lang="fr-CH" dirty="0" smtClean="0">
                <a:latin typeface="Calibri" charset="0"/>
                <a:ea typeface="ＭＳ Ｐゴシック" charset="0"/>
                <a:cs typeface="ＭＳ Ｐゴシック" charset="0"/>
              </a:rPr>
              <a:t> </a:t>
            </a:r>
            <a:r>
              <a:rPr lang="fr-CH" dirty="0">
                <a:latin typeface="Calibri" charset="0"/>
                <a:ea typeface="ＭＳ Ｐゴシック" charset="0"/>
                <a:cs typeface="ＭＳ Ｐゴシック" charset="0"/>
              </a:rPr>
              <a:t>Il n’existe pas de critères de différenciation clairement définis! </a:t>
            </a:r>
          </a:p>
          <a:p>
            <a:pPr algn="ctr" eaLnBrk="1" hangingPunct="1">
              <a:buFontTx/>
              <a:buNone/>
            </a:pPr>
            <a:endParaRPr lang="fr-CH" b="1" dirty="0" smtClean="0">
              <a:latin typeface="Calibri" charset="0"/>
              <a:ea typeface="ＭＳ Ｐゴシック" charset="0"/>
              <a:cs typeface="ＭＳ Ｐゴシック" charset="0"/>
            </a:endParaRPr>
          </a:p>
          <a:p>
            <a:pPr eaLnBrk="1" hangingPunct="1"/>
            <a:r>
              <a:rPr lang="fr-CH" dirty="0">
                <a:latin typeface="Calibri" charset="0"/>
                <a:ea typeface="ＭＳ Ｐゴシック" charset="0"/>
                <a:cs typeface="ＭＳ Ｐゴシック" charset="0"/>
              </a:rPr>
              <a:t>L</a:t>
            </a:r>
            <a:r>
              <a:rPr lang="fr-CH" dirty="0" smtClean="0">
                <a:latin typeface="Calibri" charset="0"/>
                <a:ea typeface="ＭＳ Ｐゴシック" charset="0"/>
                <a:cs typeface="ＭＳ Ｐゴシック" charset="0"/>
              </a:rPr>
              <a:t>e </a:t>
            </a:r>
            <a:r>
              <a:rPr lang="fr-CH" b="1" dirty="0">
                <a:latin typeface="Calibri" charset="0"/>
                <a:ea typeface="ＭＳ Ｐゴシック" charset="0"/>
                <a:cs typeface="ＭＳ Ｐゴシック" charset="0"/>
              </a:rPr>
              <a:t>TPPI</a:t>
            </a:r>
            <a:r>
              <a:rPr lang="fr-CH" dirty="0">
                <a:latin typeface="Calibri" charset="0"/>
                <a:ea typeface="ＭＳ Ｐゴシック" charset="0"/>
                <a:cs typeface="ＭＳ Ｐゴシック" charset="0"/>
              </a:rPr>
              <a:t> est une «spécialité suisse</a:t>
            </a:r>
            <a:r>
              <a:rPr lang="fr-CH" dirty="0" smtClean="0">
                <a:latin typeface="Calibri" charset="0"/>
                <a:ea typeface="ＭＳ Ｐゴシック" charset="0"/>
                <a:cs typeface="ＭＳ Ｐゴシック" charset="0"/>
              </a:rPr>
              <a:t>»</a:t>
            </a:r>
          </a:p>
          <a:p>
            <a:r>
              <a:rPr lang="fr-CH" dirty="0" smtClean="0">
                <a:latin typeface="Calibri" charset="0"/>
                <a:ea typeface="ＭＳ Ｐゴシック" charset="0"/>
                <a:cs typeface="ＭＳ Ｐゴシック" charset="0"/>
              </a:rPr>
              <a:t>Le </a:t>
            </a:r>
            <a:r>
              <a:rPr lang="fr-CH" dirty="0">
                <a:latin typeface="Calibri" charset="0"/>
                <a:ea typeface="ＭＳ Ｐゴシック" charset="0"/>
                <a:cs typeface="ＭＳ Ｐゴシック" charset="0"/>
              </a:rPr>
              <a:t>psychiatre traitant est seul compétent pour établir une indication </a:t>
            </a:r>
            <a:r>
              <a:rPr lang="fr-CH" dirty="0" smtClean="0">
                <a:latin typeface="Calibri" charset="0"/>
                <a:ea typeface="ＭＳ Ｐゴシック" charset="0"/>
                <a:cs typeface="ＭＳ Ｐゴシック" charset="0"/>
              </a:rPr>
              <a:t>pour un TPPI</a:t>
            </a:r>
            <a:r>
              <a:rPr lang="fr-CH" dirty="0">
                <a:latin typeface="Calibri" charset="0"/>
                <a:ea typeface="ＭＳ Ｐゴシック" charset="0"/>
                <a:cs typeface="ＭＳ Ｐゴシック" charset="0"/>
              </a:rPr>
              <a:t>.</a:t>
            </a:r>
          </a:p>
          <a:p>
            <a:r>
              <a:rPr lang="fr-CH" dirty="0" smtClean="0">
                <a:latin typeface="Calibri" charset="0"/>
                <a:ea typeface="ＭＳ Ｐゴシック" charset="0"/>
                <a:cs typeface="ＭＳ Ｐゴシック" charset="0"/>
              </a:rPr>
              <a:t>Les </a:t>
            </a:r>
            <a:r>
              <a:rPr lang="fr-CH" dirty="0">
                <a:latin typeface="Calibri" charset="0"/>
                <a:ea typeface="ＭＳ Ｐゴシック" charset="0"/>
                <a:cs typeface="ＭＳ Ｐゴシック" charset="0"/>
              </a:rPr>
              <a:t>critères relatifs à la fréquence, à la méthode et à la durée du traitement ne sont pas </a:t>
            </a:r>
            <a:r>
              <a:rPr lang="fr-CH" dirty="0" smtClean="0">
                <a:latin typeface="Calibri" charset="0"/>
                <a:ea typeface="ＭＳ Ｐゴシック" charset="0"/>
                <a:cs typeface="ＭＳ Ｐゴシック" charset="0"/>
              </a:rPr>
              <a:t>définis.</a:t>
            </a:r>
            <a:endParaRPr lang="fr-CH" dirty="0">
              <a:latin typeface="Calibri" charset="0"/>
              <a:ea typeface="ＭＳ Ｐゴシック" charset="0"/>
              <a:cs typeface="ＭＳ Ｐゴシック" charset="0"/>
            </a:endParaRPr>
          </a:p>
          <a:p>
            <a:endParaRPr lang="fr-CH" dirty="0" smtClean="0">
              <a:latin typeface="Calibri" charset="0"/>
              <a:ea typeface="ＭＳ Ｐゴシック" charset="0"/>
              <a:cs typeface="ＭＳ Ｐゴシック" charset="0"/>
            </a:endParaRPr>
          </a:p>
          <a:p>
            <a:pPr algn="ctr">
              <a:buFontTx/>
              <a:buNone/>
            </a:pPr>
            <a:endParaRPr lang="fr-CH" sz="2000" dirty="0">
              <a:latin typeface="Calibri" charset="0"/>
              <a:ea typeface="ＭＳ Ｐゴシック" charset="0"/>
              <a:cs typeface="ＭＳ Ｐゴシック" charset="0"/>
            </a:endParaRPr>
          </a:p>
          <a:p>
            <a:pPr algn="ctr">
              <a:buFontTx/>
              <a:buNone/>
            </a:pPr>
            <a:endParaRPr lang="fr-CH" sz="2000" dirty="0">
              <a:latin typeface="Calibri" charset="0"/>
              <a:ea typeface="ＭＳ Ｐゴシック" charset="0"/>
              <a:cs typeface="ＭＳ Ｐゴシック" charset="0"/>
            </a:endParaRPr>
          </a:p>
        </p:txBody>
      </p:sp>
      <p:sp>
        <p:nvSpPr>
          <p:cNvPr id="47107" name="Rectangle 4"/>
          <p:cNvSpPr>
            <a:spLocks noChangeArrowheads="1"/>
          </p:cNvSpPr>
          <p:nvPr/>
        </p:nvSpPr>
        <p:spPr bwMode="auto">
          <a:xfrm>
            <a:off x="-4763" y="3292475"/>
            <a:ext cx="184151"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p>
            <a:pPr algn="l" eaLnBrk="0" hangingPunct="0"/>
            <a:endParaRPr lang="de-DE"/>
          </a:p>
        </p:txBody>
      </p:sp>
      <p:sp>
        <p:nvSpPr>
          <p:cNvPr id="47108" name="Footer Placehold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47109" name="Foliennummernplatzhalter 1"/>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1152D2A2-BA44-4745-9993-1416C4701CEE}" type="slidenum">
              <a:rPr lang="de-CH" sz="1000"/>
              <a:pPr eaLnBrk="1" hangingPunct="1"/>
              <a:t>8</a:t>
            </a:fld>
            <a:endParaRPr lang="de-CH" sz="1000"/>
          </a:p>
        </p:txBody>
      </p:sp>
      <p:sp>
        <p:nvSpPr>
          <p:cNvPr id="47110"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Datumsplatzhalter 5"/>
          <p:cNvSpPr txBox="1">
            <a:spLocks noGrp="1"/>
          </p:cNvSpPr>
          <p:nvPr/>
        </p:nvSpPr>
        <p:spPr bwMode="auto">
          <a:xfrm>
            <a:off x="684213" y="6524625"/>
            <a:ext cx="1008062" cy="188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algn="l" eaLnBrk="1" hangingPunct="1"/>
            <a:endParaRPr lang="de-DE" sz="1000"/>
          </a:p>
        </p:txBody>
      </p:sp>
      <p:sp>
        <p:nvSpPr>
          <p:cNvPr id="51202" name="Rectangle 2"/>
          <p:cNvSpPr>
            <a:spLocks noGrp="1" noChangeArrowheads="1"/>
          </p:cNvSpPr>
          <p:nvPr>
            <p:ph type="title" idx="4294967295"/>
          </p:nvPr>
        </p:nvSpPr>
        <p:spPr>
          <a:xfrm>
            <a:off x="457200" y="0"/>
            <a:ext cx="8229600" cy="685800"/>
          </a:xfrm>
        </p:spPr>
        <p:txBody>
          <a:bodyPr/>
          <a:lstStyle/>
          <a:p>
            <a:pPr eaLnBrk="1" hangingPunct="1"/>
            <a:r>
              <a:rPr lang="fr-CH" b="1">
                <a:latin typeface="Calibri" charset="0"/>
                <a:ea typeface="ＭＳ Ｐゴシック" charset="0"/>
                <a:cs typeface="ＭＳ Ｐゴシック" charset="0"/>
              </a:rPr>
              <a:t>Différenciation entre TPPI et Pass</a:t>
            </a:r>
          </a:p>
        </p:txBody>
      </p:sp>
      <p:sp>
        <p:nvSpPr>
          <p:cNvPr id="51203" name="Rectangle 3"/>
          <p:cNvSpPr>
            <a:spLocks noGrp="1" noChangeArrowheads="1"/>
          </p:cNvSpPr>
          <p:nvPr>
            <p:ph type="body" idx="4294967295"/>
          </p:nvPr>
        </p:nvSpPr>
        <p:spPr>
          <a:xfrm>
            <a:off x="611188" y="692150"/>
            <a:ext cx="8229600" cy="5689600"/>
          </a:xfrm>
        </p:spPr>
        <p:txBody>
          <a:bodyPr/>
          <a:lstStyle/>
          <a:p>
            <a:pPr marL="180975" indent="-180975" eaLnBrk="1" hangingPunct="1">
              <a:buFontTx/>
              <a:buNone/>
            </a:pPr>
            <a:r>
              <a:rPr lang="fr-CH" dirty="0" smtClean="0">
                <a:latin typeface="Calibri" charset="0"/>
                <a:ea typeface="ＭＳ Ｐゴシック" charset="0"/>
                <a:cs typeface="ＭＳ Ｐゴシック" charset="0"/>
              </a:rPr>
              <a:t>Sont généralement des </a:t>
            </a:r>
            <a:r>
              <a:rPr lang="fr-CH" b="1" dirty="0" smtClean="0">
                <a:latin typeface="Calibri" charset="0"/>
                <a:ea typeface="ＭＳ Ｐゴシック" charset="0"/>
                <a:cs typeface="ＭＳ Ｐゴシック" charset="0"/>
              </a:rPr>
              <a:t>TPPI</a:t>
            </a:r>
            <a:r>
              <a:rPr lang="fr-CH" dirty="0">
                <a:latin typeface="Calibri" charset="0"/>
                <a:ea typeface="ＭＳ Ｐゴシック" charset="0"/>
                <a:cs typeface="ＭＳ Ｐゴシック" charset="0"/>
              </a:rPr>
              <a:t>:</a:t>
            </a:r>
            <a:r>
              <a:rPr lang="fr-CH" dirty="0" smtClean="0">
                <a:latin typeface="Calibri" charset="0"/>
                <a:ea typeface="ＭＳ Ｐゴシック" charset="0"/>
                <a:cs typeface="ＭＳ Ｐゴシック" charset="0"/>
              </a:rPr>
              <a:t>      </a:t>
            </a:r>
            <a:endParaRPr lang="fr-CH" b="1" dirty="0">
              <a:latin typeface="Calibri" charset="0"/>
              <a:ea typeface="ＭＳ Ｐゴシック" charset="0"/>
              <a:cs typeface="ＭＳ Ｐゴシック" charset="0"/>
            </a:endParaRPr>
          </a:p>
          <a:p>
            <a:pPr eaLnBrk="1" hangingPunct="1"/>
            <a:r>
              <a:rPr lang="fr-CH" dirty="0" smtClean="0">
                <a:latin typeface="Calibri" charset="0"/>
                <a:ea typeface="ＭＳ Ｐゴシック" charset="0"/>
                <a:cs typeface="ＭＳ Ｐゴシック" charset="0"/>
              </a:rPr>
              <a:t>Les traitements principalement axés sur la psychiatrie sociale</a:t>
            </a:r>
          </a:p>
          <a:p>
            <a:pPr eaLnBrk="1" hangingPunct="1"/>
            <a:r>
              <a:rPr lang="fr-CH" dirty="0" smtClean="0">
                <a:latin typeface="Calibri" charset="0"/>
                <a:ea typeface="ＭＳ Ｐゴシック" charset="0"/>
                <a:cs typeface="ＭＳ Ｐゴシック" charset="0"/>
              </a:rPr>
              <a:t>Psychoses</a:t>
            </a:r>
          </a:p>
          <a:p>
            <a:pPr eaLnBrk="1" hangingPunct="1"/>
            <a:r>
              <a:rPr lang="fr-CH" dirty="0" smtClean="0">
                <a:latin typeface="Calibri" charset="0"/>
                <a:ea typeface="ＭＳ Ｐゴシック" charset="0"/>
                <a:cs typeface="ＭＳ Ｐゴシック" charset="0"/>
              </a:rPr>
              <a:t>Troubles chroniques sévères</a:t>
            </a:r>
          </a:p>
          <a:p>
            <a:pPr eaLnBrk="1" hangingPunct="1"/>
            <a:r>
              <a:rPr lang="fr-CH" dirty="0" smtClean="0">
                <a:latin typeface="Calibri" charset="0"/>
                <a:ea typeface="ＭＳ Ｐゴシック" charset="0"/>
                <a:cs typeface="ＭＳ Ｐゴシック" charset="0"/>
              </a:rPr>
              <a:t>Troubles de la personnalité graves</a:t>
            </a:r>
          </a:p>
          <a:p>
            <a:pPr marL="180975" indent="-180975" eaLnBrk="1" hangingPunct="1">
              <a:buFontTx/>
              <a:buNone/>
            </a:pPr>
            <a:endParaRPr lang="fr-CH" dirty="0" smtClean="0">
              <a:latin typeface="Calibri" charset="0"/>
              <a:ea typeface="ＭＳ Ｐゴシック" charset="0"/>
              <a:cs typeface="ＭＳ Ｐゴシック" charset="0"/>
            </a:endParaRPr>
          </a:p>
          <a:p>
            <a:pPr marL="180975" indent="-180975" eaLnBrk="1" hangingPunct="1">
              <a:buFontTx/>
              <a:buNone/>
            </a:pPr>
            <a:r>
              <a:rPr lang="fr-CH" dirty="0" smtClean="0">
                <a:latin typeface="Calibri" charset="0"/>
                <a:ea typeface="ＭＳ Ｐゴシック" charset="0"/>
                <a:cs typeface="ＭＳ Ｐゴシック" charset="0"/>
              </a:rPr>
              <a:t>Mais: </a:t>
            </a:r>
          </a:p>
          <a:p>
            <a:pPr marL="180975" indent="-180975" eaLnBrk="1" hangingPunct="1">
              <a:buFontTx/>
              <a:buNone/>
            </a:pPr>
            <a:r>
              <a:rPr lang="fr-CH" dirty="0">
                <a:latin typeface="Calibri" charset="0"/>
                <a:ea typeface="ＭＳ Ｐゴシック" charset="0"/>
                <a:cs typeface="ＭＳ Ｐゴシック" charset="0"/>
              </a:rPr>
              <a:t>	</a:t>
            </a:r>
            <a:r>
              <a:rPr lang="fr-CH" dirty="0" smtClean="0">
                <a:latin typeface="Calibri" charset="0"/>
                <a:ea typeface="ＭＳ Ｐゴシック" charset="0"/>
                <a:cs typeface="ＭＳ Ｐゴシック" charset="0"/>
              </a:rPr>
              <a:t>Le </a:t>
            </a:r>
            <a:r>
              <a:rPr lang="fr-CH" dirty="0">
                <a:latin typeface="Calibri" charset="0"/>
                <a:ea typeface="ＭＳ Ｐゴシック" charset="0"/>
                <a:cs typeface="ＭＳ Ｐゴシック" charset="0"/>
              </a:rPr>
              <a:t>choix entre un TPPI ou une Pass n’est </a:t>
            </a:r>
            <a:r>
              <a:rPr lang="fr-CH" b="1" dirty="0">
                <a:latin typeface="Calibri" charset="0"/>
                <a:ea typeface="ＭＳ Ｐゴシック" charset="0"/>
                <a:cs typeface="ＭＳ Ｐゴシック" charset="0"/>
              </a:rPr>
              <a:t>pas</a:t>
            </a:r>
            <a:r>
              <a:rPr lang="fr-CH" dirty="0">
                <a:latin typeface="Calibri" charset="0"/>
                <a:ea typeface="ＭＳ Ｐゴシック" charset="0"/>
                <a:cs typeface="ＭＳ Ｐゴシック" charset="0"/>
              </a:rPr>
              <a:t> déterminé en fonction </a:t>
            </a:r>
            <a:r>
              <a:rPr lang="fr-CH" dirty="0" smtClean="0">
                <a:latin typeface="Calibri" charset="0"/>
                <a:ea typeface="ＭＳ Ｐゴシック" charset="0"/>
                <a:cs typeface="ＭＳ Ｐゴシック" charset="0"/>
              </a:rPr>
              <a:t>d’un </a:t>
            </a:r>
            <a:r>
              <a:rPr lang="fr-CH" dirty="0">
                <a:latin typeface="Calibri" charset="0"/>
                <a:ea typeface="ＭＳ Ｐゴシック" charset="0"/>
                <a:cs typeface="ＭＳ Ｐゴシック" charset="0"/>
              </a:rPr>
              <a:t>diagnostic! </a:t>
            </a:r>
          </a:p>
          <a:p>
            <a:pPr marL="180975" indent="-180975" eaLnBrk="1" hangingPunct="1">
              <a:buFontTx/>
              <a:buNone/>
            </a:pPr>
            <a:endParaRPr lang="fr-CH" dirty="0">
              <a:latin typeface="Calibri" charset="0"/>
              <a:ea typeface="ＭＳ Ｐゴシック" charset="0"/>
              <a:cs typeface="ＭＳ Ｐゴシック" charset="0"/>
            </a:endParaRPr>
          </a:p>
          <a:p>
            <a:pPr marL="180975" indent="-180975" eaLnBrk="1" hangingPunct="1">
              <a:buFontTx/>
              <a:buNone/>
            </a:pPr>
            <a:r>
              <a:rPr lang="fr-CH" dirty="0" smtClean="0">
                <a:latin typeface="Calibri" charset="0"/>
                <a:ea typeface="ＭＳ Ｐゴシック" charset="0"/>
                <a:cs typeface="ＭＳ Ｐゴシック" charset="0"/>
              </a:rPr>
              <a:t>	La </a:t>
            </a:r>
            <a:r>
              <a:rPr lang="fr-CH" dirty="0">
                <a:latin typeface="Calibri" charset="0"/>
                <a:ea typeface="ＭＳ Ｐゴシック" charset="0"/>
                <a:cs typeface="ＭＳ Ｐゴシック" charset="0"/>
              </a:rPr>
              <a:t>prescription de médicaments ne constitue pas en soi un critère déterminant! </a:t>
            </a:r>
          </a:p>
          <a:p>
            <a:pPr marL="180975" indent="-180975" eaLnBrk="1" hangingPunct="1"/>
            <a:endParaRPr lang="fr-CH" dirty="0">
              <a:latin typeface="Calibri" charset="0"/>
              <a:ea typeface="ＭＳ Ｐゴシック" charset="0"/>
              <a:cs typeface="ＭＳ Ｐゴシック" charset="0"/>
            </a:endParaRPr>
          </a:p>
          <a:p>
            <a:pPr marL="180975" indent="-180975" eaLnBrk="1" hangingPunct="1">
              <a:buFontTx/>
              <a:buNone/>
            </a:pPr>
            <a:r>
              <a:rPr lang="fr-CH" dirty="0" smtClean="0">
                <a:latin typeface="Calibri" charset="0"/>
                <a:ea typeface="ＭＳ Ｐゴシック" charset="0"/>
                <a:cs typeface="ＭＳ Ｐゴシック" charset="0"/>
              </a:rPr>
              <a:t>         </a:t>
            </a:r>
            <a:endParaRPr lang="fr-CH" dirty="0">
              <a:latin typeface="Calibri" charset="0"/>
              <a:ea typeface="ＭＳ Ｐゴシック" charset="0"/>
              <a:cs typeface="ＭＳ Ｐゴシック" charset="0"/>
            </a:endParaRPr>
          </a:p>
        </p:txBody>
      </p:sp>
      <p:sp>
        <p:nvSpPr>
          <p:cNvPr id="51204" name="Fußzeilenplatzhalter 1"/>
          <p:cNvSpPr>
            <a:spLocks noGrp="1"/>
          </p:cNvSpPr>
          <p:nvPr>
            <p:ph type="ftr"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en-US" sz="1000"/>
              <a:t>Dr. med. Fulvia Rota</a:t>
            </a:r>
            <a:endParaRPr lang="de-CH" sz="1000"/>
          </a:p>
        </p:txBody>
      </p:sp>
      <p:sp>
        <p:nvSpPr>
          <p:cNvPr id="51205" name="Foliennummernplatzhalter 2"/>
          <p:cNvSpPr>
            <a:spLocks noGrp="1"/>
          </p:cNvSpPr>
          <p:nvPr>
            <p:ph type="sldNum"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fld id="{2D989EC7-2664-9648-BBA3-BCA197EF343A}" type="slidenum">
              <a:rPr lang="de-CH" sz="1000"/>
              <a:pPr eaLnBrk="1" hangingPunct="1"/>
              <a:t>9</a:t>
            </a:fld>
            <a:endParaRPr lang="de-CH" sz="1000"/>
          </a:p>
        </p:txBody>
      </p:sp>
      <p:sp>
        <p:nvSpPr>
          <p:cNvPr id="51206" name="Datumsplatzhalter 1"/>
          <p:cNvSpPr>
            <a:spLocks noGrp="1"/>
          </p:cNvSpPr>
          <p:nvPr>
            <p:ph type="dt"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Calibri" charset="0"/>
                <a:ea typeface="ＭＳ Ｐゴシック" charset="0"/>
                <a:cs typeface="ＭＳ Ｐゴシック" charset="0"/>
              </a:defRPr>
            </a:lvl1pPr>
            <a:lvl2pPr marL="742950" indent="-285750" eaLnBrk="0" hangingPunct="0">
              <a:defRPr sz="1200">
                <a:solidFill>
                  <a:schemeClr val="tx1"/>
                </a:solidFill>
                <a:latin typeface="Calibri" charset="0"/>
                <a:ea typeface="ＭＳ Ｐゴシック" charset="0"/>
              </a:defRPr>
            </a:lvl2pPr>
            <a:lvl3pPr marL="1143000" indent="-228600" eaLnBrk="0" hangingPunct="0">
              <a:defRPr sz="1200">
                <a:solidFill>
                  <a:schemeClr val="tx1"/>
                </a:solidFill>
                <a:latin typeface="Calibri" charset="0"/>
                <a:ea typeface="ＭＳ Ｐゴシック" charset="0"/>
              </a:defRPr>
            </a:lvl3pPr>
            <a:lvl4pPr marL="1600200" indent="-228600" eaLnBrk="0" hangingPunct="0">
              <a:defRPr sz="1200">
                <a:solidFill>
                  <a:schemeClr val="tx1"/>
                </a:solidFill>
                <a:latin typeface="Calibri" charset="0"/>
                <a:ea typeface="ＭＳ Ｐゴシック" charset="0"/>
              </a:defRPr>
            </a:lvl4pPr>
            <a:lvl5pPr marL="2057400" indent="-228600" eaLnBrk="0" hangingPunct="0">
              <a:defRPr sz="1200">
                <a:solidFill>
                  <a:schemeClr val="tx1"/>
                </a:solidFill>
                <a:latin typeface="Calibri" charset="0"/>
                <a:ea typeface="ＭＳ Ｐゴシック" charset="0"/>
              </a:defRPr>
            </a:lvl5pPr>
            <a:lvl6pPr marL="2514600" indent="-228600" algn="ctr" eaLnBrk="0" fontAlgn="base" hangingPunct="0">
              <a:spcBef>
                <a:spcPct val="0"/>
              </a:spcBef>
              <a:spcAft>
                <a:spcPct val="0"/>
              </a:spcAft>
              <a:defRPr sz="1200">
                <a:solidFill>
                  <a:schemeClr val="tx1"/>
                </a:solidFill>
                <a:latin typeface="Calibri" charset="0"/>
                <a:ea typeface="ＭＳ Ｐゴシック" charset="0"/>
              </a:defRPr>
            </a:lvl6pPr>
            <a:lvl7pPr marL="2971800" indent="-228600" algn="ctr" eaLnBrk="0" fontAlgn="base" hangingPunct="0">
              <a:spcBef>
                <a:spcPct val="0"/>
              </a:spcBef>
              <a:spcAft>
                <a:spcPct val="0"/>
              </a:spcAft>
              <a:defRPr sz="1200">
                <a:solidFill>
                  <a:schemeClr val="tx1"/>
                </a:solidFill>
                <a:latin typeface="Calibri" charset="0"/>
                <a:ea typeface="ＭＳ Ｐゴシック" charset="0"/>
              </a:defRPr>
            </a:lvl7pPr>
            <a:lvl8pPr marL="3429000" indent="-228600" algn="ctr" eaLnBrk="0" fontAlgn="base" hangingPunct="0">
              <a:spcBef>
                <a:spcPct val="0"/>
              </a:spcBef>
              <a:spcAft>
                <a:spcPct val="0"/>
              </a:spcAft>
              <a:defRPr sz="1200">
                <a:solidFill>
                  <a:schemeClr val="tx1"/>
                </a:solidFill>
                <a:latin typeface="Calibri" charset="0"/>
                <a:ea typeface="ＭＳ Ｐゴシック" charset="0"/>
              </a:defRPr>
            </a:lvl8pPr>
            <a:lvl9pPr marL="3886200" indent="-228600" algn="ctr" eaLnBrk="0" fontAlgn="base" hangingPunct="0">
              <a:spcBef>
                <a:spcPct val="0"/>
              </a:spcBef>
              <a:spcAft>
                <a:spcPct val="0"/>
              </a:spcAft>
              <a:defRPr sz="1200">
                <a:solidFill>
                  <a:schemeClr val="tx1"/>
                </a:solidFill>
                <a:latin typeface="Calibri" charset="0"/>
                <a:ea typeface="ＭＳ Ｐゴシック" charset="0"/>
              </a:defRPr>
            </a:lvl9pPr>
          </a:lstStyle>
          <a:p>
            <a:pPr eaLnBrk="1" hangingPunct="1"/>
            <a:r>
              <a:rPr lang="de-CH" sz="1000"/>
              <a:t>10.11.2016</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andarddesign">
  <a:themeElements>
    <a:clrScheme name="Standarddesign 14">
      <a:dk1>
        <a:srgbClr val="0033CC"/>
      </a:dk1>
      <a:lt1>
        <a:srgbClr val="99CCFF"/>
      </a:lt1>
      <a:dk2>
        <a:srgbClr val="000099"/>
      </a:dk2>
      <a:lt2>
        <a:srgbClr val="808080"/>
      </a:lt2>
      <a:accent1>
        <a:srgbClr val="BBE0E3"/>
      </a:accent1>
      <a:accent2>
        <a:srgbClr val="333399"/>
      </a:accent2>
      <a:accent3>
        <a:srgbClr val="CAE2FF"/>
      </a:accent3>
      <a:accent4>
        <a:srgbClr val="002AAE"/>
      </a:accent4>
      <a:accent5>
        <a:srgbClr val="DAEDEF"/>
      </a:accent5>
      <a:accent6>
        <a:srgbClr val="2D2D8A"/>
      </a:accent6>
      <a:hlink>
        <a:srgbClr val="009999"/>
      </a:hlink>
      <a:folHlink>
        <a:srgbClr val="99CC00"/>
      </a:folHlink>
    </a:clrScheme>
    <a:fontScheme name="Standarddesign">
      <a:majorFont>
        <a:latin typeface="Calibri"/>
        <a:ea typeface=""/>
        <a:cs typeface=""/>
      </a:majorFont>
      <a:minorFont>
        <a:latin typeface="Calibr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tandarddesign 13">
        <a:dk1>
          <a:srgbClr val="0033CC"/>
        </a:dk1>
        <a:lt1>
          <a:srgbClr val="CCECFF"/>
        </a:lt1>
        <a:dk2>
          <a:srgbClr val="000099"/>
        </a:dk2>
        <a:lt2>
          <a:srgbClr val="808080"/>
        </a:lt2>
        <a:accent1>
          <a:srgbClr val="BBE0E3"/>
        </a:accent1>
        <a:accent2>
          <a:srgbClr val="333399"/>
        </a:accent2>
        <a:accent3>
          <a:srgbClr val="E2F4FF"/>
        </a:accent3>
        <a:accent4>
          <a:srgbClr val="002AAE"/>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14">
        <a:dk1>
          <a:srgbClr val="0033CC"/>
        </a:dk1>
        <a:lt1>
          <a:srgbClr val="99CCFF"/>
        </a:lt1>
        <a:dk2>
          <a:srgbClr val="000099"/>
        </a:dk2>
        <a:lt2>
          <a:srgbClr val="808080"/>
        </a:lt2>
        <a:accent1>
          <a:srgbClr val="BBE0E3"/>
        </a:accent1>
        <a:accent2>
          <a:srgbClr val="333399"/>
        </a:accent2>
        <a:accent3>
          <a:srgbClr val="CAE2FF"/>
        </a:accent3>
        <a:accent4>
          <a:srgbClr val="002AAE"/>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15">
        <a:dk1>
          <a:srgbClr val="0033CC"/>
        </a:dk1>
        <a:lt1>
          <a:srgbClr val="CCCCFF"/>
        </a:lt1>
        <a:dk2>
          <a:srgbClr val="000099"/>
        </a:dk2>
        <a:lt2>
          <a:srgbClr val="808080"/>
        </a:lt2>
        <a:accent1>
          <a:srgbClr val="BBE0E3"/>
        </a:accent1>
        <a:accent2>
          <a:srgbClr val="333399"/>
        </a:accent2>
        <a:accent3>
          <a:srgbClr val="E2E2FF"/>
        </a:accent3>
        <a:accent4>
          <a:srgbClr val="002AAE"/>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enutzerdefiniertes Design">
  <a:themeElements>
    <a:clrScheme name="1_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enutzerdefiniertes Design">
  <a:themeElements>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3571</Words>
  <Application>Microsoft Macintosh PowerPoint</Application>
  <PresentationFormat>Présentation à l'écran (4:3)</PresentationFormat>
  <Paragraphs>663</Paragraphs>
  <Slides>48</Slides>
  <Notes>14</Notes>
  <HiddenSlides>0</HiddenSlides>
  <MMClips>0</MMClips>
  <ScaleCrop>false</ScaleCrop>
  <HeadingPairs>
    <vt:vector size="6" baseType="variant">
      <vt:variant>
        <vt:lpstr>Polices utilisées</vt:lpstr>
      </vt:variant>
      <vt:variant>
        <vt:i4>5</vt:i4>
      </vt:variant>
      <vt:variant>
        <vt:lpstr>Thème</vt:lpstr>
      </vt:variant>
      <vt:variant>
        <vt:i4>3</vt:i4>
      </vt:variant>
      <vt:variant>
        <vt:lpstr>Titres des diapositives</vt:lpstr>
      </vt:variant>
      <vt:variant>
        <vt:i4>48</vt:i4>
      </vt:variant>
    </vt:vector>
  </HeadingPairs>
  <TitlesOfParts>
    <vt:vector size="56" baseType="lpstr">
      <vt:lpstr>Arial</vt:lpstr>
      <vt:lpstr>Calibri</vt:lpstr>
      <vt:lpstr>MS PGothic</vt:lpstr>
      <vt:lpstr>ＭＳ Ｐゴシック</vt:lpstr>
      <vt:lpstr>Wingdings</vt:lpstr>
      <vt:lpstr>Standarddesign</vt:lpstr>
      <vt:lpstr>1_Benutzerdefiniertes Design</vt:lpstr>
      <vt:lpstr>Benutzerdefiniertes Design</vt:lpstr>
      <vt:lpstr> "Psychothérapie et problèmes d'assurance: les pièges"  </vt:lpstr>
      <vt:lpstr>"Psychothérapie et problèmes d'assurance: les pièges"</vt:lpstr>
      <vt:lpstr>OPAS, Ordonnance sur les prestations de l’assurance des soins, art. 2 &amp; 3 Modifications du 5 juin 2009 </vt:lpstr>
      <vt:lpstr>OPAS, Ordonnance sur les prestations de l’assurance des soins, art. 2 &amp; 3 Modifications du 5 juin 2009  </vt:lpstr>
      <vt:lpstr>OPAS, Ordonnance sur les prestations de l’assurance des soins, art. 2 &amp; 3 Modifications du 5 juin 2009 (II)</vt:lpstr>
      <vt:lpstr>OPAS, Ordonnance sur les prestations de l’assurance des soins, art. 2 &amp; 3 Modifications du 5 juin 2009 (II)</vt:lpstr>
      <vt:lpstr>Méthodes psychothérapeutiques</vt:lpstr>
      <vt:lpstr>Différenciation entre TPPI et Pass</vt:lpstr>
      <vt:lpstr>Différenciation entre TPPI et Pass</vt:lpstr>
      <vt:lpstr>TPPI: définition</vt:lpstr>
      <vt:lpstr>TPPI</vt:lpstr>
      <vt:lpstr>Rapport </vt:lpstr>
      <vt:lpstr>Rapport</vt:lpstr>
      <vt:lpstr>Rapport: critères formels</vt:lpstr>
      <vt:lpstr>Rapport</vt:lpstr>
      <vt:lpstr>Rapport: contenu</vt:lpstr>
      <vt:lpstr>Rapport: contenu</vt:lpstr>
      <vt:lpstr>Rapport: contenu</vt:lpstr>
      <vt:lpstr>Rapport: contenu</vt:lpstr>
      <vt:lpstr>Rapport: contenu</vt:lpstr>
      <vt:lpstr>Rapport: contenu</vt:lpstr>
      <vt:lpstr>Rapport: contenu</vt:lpstr>
      <vt:lpstr>Rapport: contenu</vt:lpstr>
      <vt:lpstr>Rapport: contenu</vt:lpstr>
      <vt:lpstr>Rapport: contenu</vt:lpstr>
      <vt:lpstr>Rapports de suivi: contenu</vt:lpstr>
      <vt:lpstr>Garanties de prise en charge des frais</vt:lpstr>
      <vt:lpstr>Garanties de prise en charge des frais</vt:lpstr>
      <vt:lpstr>Problème: intervention sur le cadre du traitement</vt:lpstr>
      <vt:lpstr>Recommandations en cas de refus de garantie de prise en charge</vt:lpstr>
      <vt:lpstr>Remarques au médecin-conseil</vt:lpstr>
      <vt:lpstr>Refus de garantie de prise en charge: démarches juridiques</vt:lpstr>
      <vt:lpstr>Refus de garantie de prise en charge: démarches juridiques</vt:lpstr>
      <vt:lpstr>Refus de garantie de prise en charge: démarches juridiques</vt:lpstr>
      <vt:lpstr>Refus de garantie de prise en charge: démarches juridiques</vt:lpstr>
      <vt:lpstr>Refus de garantie de prise en charge: démarches juridiques</vt:lpstr>
      <vt:lpstr>Refus de garantie de prise en charge: démarches juridiques</vt:lpstr>
      <vt:lpstr>Refus de garantie de prise en charge: démarches juridiques</vt:lpstr>
      <vt:lpstr>Refus de garantie de prise en charge: démarches juridiques</vt:lpstr>
      <vt:lpstr>Assurances complémentaires / assurances d’indemnités journalières</vt:lpstr>
      <vt:lpstr>Indications pour la collaboration avec des assurances privées (LCA): </vt:lpstr>
      <vt:lpstr>Indications pour la collaboration avec des assurances privées (LCA): </vt:lpstr>
      <vt:lpstr>  Lettre type concernant la note d’honoraires selon LCA </vt:lpstr>
      <vt:lpstr> Obligation d’informer de la part du médecin: remise du DM</vt:lpstr>
      <vt:lpstr>Obligation d’informer de la part du médecin: remise du DM</vt:lpstr>
      <vt:lpstr>Procuration</vt:lpstr>
      <vt:lpstr>Procuration</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„Schwierigkeiten und Fallstricke im Umgang mit  Versicherern und Vertrauensärzten“</dc:title>
  <dc:creator>Rota Schlaginhaufen</dc:creator>
  <cp:lastModifiedBy>Hélène Beutler</cp:lastModifiedBy>
  <cp:revision>481</cp:revision>
  <dcterms:created xsi:type="dcterms:W3CDTF">2012-10-08T06:32:23Z</dcterms:created>
  <dcterms:modified xsi:type="dcterms:W3CDTF">2016-11-10T17:22:53Z</dcterms:modified>
</cp:coreProperties>
</file>